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61" r:id="rId2"/>
    <p:sldId id="271" r:id="rId3"/>
    <p:sldId id="269" r:id="rId4"/>
    <p:sldId id="274" r:id="rId5"/>
    <p:sldId id="266" r:id="rId6"/>
  </p:sldIdLst>
  <p:sldSz cx="10688638" cy="60086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yrwoll, Andrea" initials="WA" lastIdx="2" clrIdx="0">
    <p:extLst>
      <p:ext uri="{19B8F6BF-5375-455C-9EA6-DF929625EA0E}">
        <p15:presenceInfo xmlns:p15="http://schemas.microsoft.com/office/powerpoint/2012/main" userId="S-1-5-21-3393246137-1800441043-2859115935-48417" providerId="AD"/>
      </p:ext>
    </p:extLst>
  </p:cmAuthor>
  <p:cmAuthor id="2" name="Eußner, Julia" initials="EJ" lastIdx="3" clrIdx="1">
    <p:extLst>
      <p:ext uri="{19B8F6BF-5375-455C-9EA6-DF929625EA0E}">
        <p15:presenceInfo xmlns:p15="http://schemas.microsoft.com/office/powerpoint/2012/main" userId="S-1-5-21-3393246137-1800441043-2859115935-56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9F9"/>
    <a:srgbClr val="58C47C"/>
    <a:srgbClr val="CC6600"/>
    <a:srgbClr val="47B3B3"/>
    <a:srgbClr val="1A1A5E"/>
    <a:srgbClr val="CCEBEB"/>
    <a:srgbClr val="3E9E9C"/>
    <a:srgbClr val="FCBCBF"/>
    <a:srgbClr val="C6A6CA"/>
    <a:srgbClr val="BB96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5231" autoAdjust="0"/>
  </p:normalViewPr>
  <p:slideViewPr>
    <p:cSldViewPr snapToGrid="0" showGuides="1">
      <p:cViewPr varScale="1">
        <p:scale>
          <a:sx n="142" d="100"/>
          <a:sy n="142" d="100"/>
        </p:scale>
        <p:origin x="210" y="12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notesViewPr>
    <p:cSldViewPr snapToGrid="0" showGuides="1">
      <p:cViewPr varScale="1">
        <p:scale>
          <a:sx n="100" d="100"/>
          <a:sy n="100" d="100"/>
        </p:scale>
        <p:origin x="35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\gruppen\Medizin\ZIM\ZIM3\AG%20Ong\LZ-Follow-Up_Sprechstundenprojekt\Patientendatenbank_FU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\gruppen\Medizin\ZIM\ZIM3\AG%20Ong\LZ-Follow-Up_Sprechstundenprojekt\Patientendatenbank_FU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\gruppen\Medizin\ZIM\ZIM3\AG%20Ong\LZ-Follow-Up_Sprechstundenprojekt\Patientendatenbank_FU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fileserver\gruppen\Medizin\ZIM\ZIM3\AG%20Ong\LZ-Follow-Up_Sprechstundenprojekt\LZ-Follow-Up_Sprechstundenprojekt%20DA%20Kroll_10-202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25687549925826"/>
          <c:y val="5.2900515978833731E-2"/>
          <c:w val="0.66097500855871272"/>
          <c:h val="0.662250006210630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Tabelle1!$B$16</c:f>
              <c:strCache>
                <c:ptCount val="1"/>
                <c:pt idx="0">
                  <c:v>improved (&gt; 5 points)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Tabelle1!$A$17:$A$18</c:f>
              <c:strCache>
                <c:ptCount val="2"/>
                <c:pt idx="0">
                  <c:v>inclusion → 3 months</c:v>
                </c:pt>
                <c:pt idx="1">
                  <c:v>inclusion → 3 years</c:v>
                </c:pt>
              </c:strCache>
            </c:strRef>
          </c:cat>
          <c:val>
            <c:numRef>
              <c:f>Tabelle1!$B$17:$B$18</c:f>
              <c:numCache>
                <c:formatCode>0%</c:formatCode>
                <c:ptCount val="2"/>
                <c:pt idx="0">
                  <c:v>0.7</c:v>
                </c:pt>
                <c:pt idx="1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D-4DC1-B097-1033BF7969DE}"/>
            </c:ext>
          </c:extLst>
        </c:ser>
        <c:ser>
          <c:idx val="1"/>
          <c:order val="1"/>
          <c:tx>
            <c:strRef>
              <c:f>Tabelle1!$C$16</c:f>
              <c:strCache>
                <c:ptCount val="1"/>
                <c:pt idx="0">
                  <c:v>unchanged  (&lt; 5 points)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Tabelle1!$A$17:$A$18</c:f>
              <c:strCache>
                <c:ptCount val="2"/>
                <c:pt idx="0">
                  <c:v>inclusion → 3 months</c:v>
                </c:pt>
                <c:pt idx="1">
                  <c:v>inclusion → 3 years</c:v>
                </c:pt>
              </c:strCache>
            </c:strRef>
          </c:cat>
          <c:val>
            <c:numRef>
              <c:f>Tabelle1!$C$17:$C$18</c:f>
              <c:numCache>
                <c:formatCode>0%</c:formatCode>
                <c:ptCount val="2"/>
                <c:pt idx="0">
                  <c:v>0.14000000000000001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1D-4DC1-B097-1033BF7969DE}"/>
            </c:ext>
          </c:extLst>
        </c:ser>
        <c:ser>
          <c:idx val="2"/>
          <c:order val="2"/>
          <c:tx>
            <c:strRef>
              <c:f>Tabelle1!$D$16</c:f>
              <c:strCache>
                <c:ptCount val="1"/>
                <c:pt idx="0">
                  <c:v>worsened  (≥ neg. 5 points)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Tabelle1!$A$17:$A$18</c:f>
              <c:strCache>
                <c:ptCount val="2"/>
                <c:pt idx="0">
                  <c:v>inclusion → 3 months</c:v>
                </c:pt>
                <c:pt idx="1">
                  <c:v>inclusion → 3 years</c:v>
                </c:pt>
              </c:strCache>
            </c:strRef>
          </c:cat>
          <c:val>
            <c:numRef>
              <c:f>Tabelle1!$D$17:$D$18</c:f>
              <c:numCache>
                <c:formatCode>0%</c:formatCode>
                <c:ptCount val="2"/>
                <c:pt idx="0">
                  <c:v>0.16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1D-4DC1-B097-1033BF796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overlap val="100"/>
        <c:axId val="714949824"/>
        <c:axId val="714934432"/>
      </c:barChart>
      <c:catAx>
        <c:axId val="71494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14934432"/>
        <c:crosses val="autoZero"/>
        <c:auto val="1"/>
        <c:lblAlgn val="ctr"/>
        <c:lblOffset val="100"/>
        <c:noMultiLvlLbl val="0"/>
      </c:catAx>
      <c:valAx>
        <c:axId val="7149344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dirty="0" smtClean="0"/>
                  <a:t>Patients</a:t>
                </a:r>
                <a:endParaRPr lang="de-DE" dirty="0"/>
              </a:p>
            </c:rich>
          </c:tx>
          <c:layout>
            <c:manualLayout>
              <c:xMode val="edge"/>
              <c:yMode val="edge"/>
              <c:x val="3.039173442514469E-2"/>
              <c:y val="0.2261217194336669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149498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</a:defRPr>
      </a:pPr>
      <a:endParaRPr lang="de-D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Tabelle1!$T$5</c:f>
              <c:strCache>
                <c:ptCount val="1"/>
                <c:pt idx="0">
                  <c:v>improved (&gt; 5 points)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Tabelle1!$U$4:$V$4</c:f>
              <c:strCache>
                <c:ptCount val="2"/>
                <c:pt idx="0">
                  <c:v>isolated coronary spasm or vasodilation disorder</c:v>
                </c:pt>
                <c:pt idx="1">
                  <c:v>combined vasomotor disorder</c:v>
                </c:pt>
              </c:strCache>
            </c:strRef>
          </c:cat>
          <c:val>
            <c:numRef>
              <c:f>Tabelle1!$U$5:$V$5</c:f>
              <c:numCache>
                <c:formatCode>0%</c:formatCode>
                <c:ptCount val="2"/>
                <c:pt idx="0">
                  <c:v>0.79166666666666663</c:v>
                </c:pt>
                <c:pt idx="1">
                  <c:v>0.42857142857142855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6C-40BE-9D28-C13BA843F054}"/>
            </c:ext>
          </c:extLst>
        </c:ser>
        <c:ser>
          <c:idx val="1"/>
          <c:order val="1"/>
          <c:tx>
            <c:strRef>
              <c:f>Tabelle1!$T$6</c:f>
              <c:strCache>
                <c:ptCount val="1"/>
                <c:pt idx="0">
                  <c:v>unchanged  (&lt; 5 points)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Tabelle1!$U$4:$V$4</c:f>
              <c:strCache>
                <c:ptCount val="2"/>
                <c:pt idx="0">
                  <c:v>isolated coronary spasm or vasodilation disorder</c:v>
                </c:pt>
                <c:pt idx="1">
                  <c:v>combined vasomotor disorder</c:v>
                </c:pt>
              </c:strCache>
            </c:strRef>
          </c:cat>
          <c:val>
            <c:numRef>
              <c:f>Tabelle1!$U$6:$V$6</c:f>
              <c:numCache>
                <c:formatCode>0%</c:formatCode>
                <c:ptCount val="2"/>
                <c:pt idx="0">
                  <c:v>0.125</c:v>
                </c:pt>
                <c:pt idx="1">
                  <c:v>0.2857142857142857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6C-40BE-9D28-C13BA843F054}"/>
            </c:ext>
          </c:extLst>
        </c:ser>
        <c:ser>
          <c:idx val="2"/>
          <c:order val="2"/>
          <c:tx>
            <c:strRef>
              <c:f>Tabelle1!$T$7</c:f>
              <c:strCache>
                <c:ptCount val="1"/>
                <c:pt idx="0">
                  <c:v>worsened  (≥ neg. 5 points)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Tabelle1!$U$4:$V$4</c:f>
              <c:strCache>
                <c:ptCount val="2"/>
                <c:pt idx="0">
                  <c:v>isolated coronary spasm or vasodilation disorder</c:v>
                </c:pt>
                <c:pt idx="1">
                  <c:v>combined vasomotor disorder</c:v>
                </c:pt>
              </c:strCache>
            </c:strRef>
          </c:cat>
          <c:val>
            <c:numRef>
              <c:f>Tabelle1!$U$7:$V$7</c:f>
              <c:numCache>
                <c:formatCode>0%</c:formatCode>
                <c:ptCount val="2"/>
                <c:pt idx="0">
                  <c:v>8.3333333333333329E-2</c:v>
                </c:pt>
                <c:pt idx="1">
                  <c:v>0.2857142857142857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6C-40BE-9D28-C13BA843F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236780335"/>
        <c:axId val="1236772431"/>
      </c:barChart>
      <c:catAx>
        <c:axId val="1236780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36772431"/>
        <c:crosses val="autoZero"/>
        <c:auto val="1"/>
        <c:lblAlgn val="ctr"/>
        <c:lblOffset val="100"/>
        <c:noMultiLvlLbl val="0"/>
      </c:catAx>
      <c:valAx>
        <c:axId val="123677243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accent5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dirty="0"/>
                  <a:t>Patients</a:t>
                </a:r>
              </a:p>
            </c:rich>
          </c:tx>
          <c:layout>
            <c:manualLayout>
              <c:xMode val="edge"/>
              <c:yMode val="edge"/>
              <c:x val="8.6074434537439473E-2"/>
              <c:y val="0.3132193082684702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3678033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602839389782284"/>
          <c:y val="7.6770233372903729E-2"/>
          <c:w val="0.75947044169112687"/>
          <c:h val="0.41496274475827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Medikamente!$B$7</c:f>
              <c:strCache>
                <c:ptCount val="1"/>
                <c:pt idx="0">
                  <c:v>at 3 months (after initial therapy optimization phase)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Medikamente!$C$6:$N$6</c:f>
              <c:strCache>
                <c:ptCount val="12"/>
                <c:pt idx="0">
                  <c:v>DHP-CCB</c:v>
                </c:pt>
                <c:pt idx="1">
                  <c:v>Non-DHP-CCB</c:v>
                </c:pt>
                <c:pt idx="2">
                  <c:v>Short-acting nitrates</c:v>
                </c:pt>
                <c:pt idx="3">
                  <c:v>Long-term nitrates</c:v>
                </c:pt>
                <c:pt idx="4">
                  <c:v>Molsidomine</c:v>
                </c:pt>
                <c:pt idx="5">
                  <c:v>Beta blockers</c:v>
                </c:pt>
                <c:pt idx="6">
                  <c:v>ACE inhibitors</c:v>
                </c:pt>
                <c:pt idx="7">
                  <c:v>Statins/ Ezetimib</c:v>
                </c:pt>
                <c:pt idx="8">
                  <c:v>Nicorandil</c:v>
                </c:pt>
                <c:pt idx="9">
                  <c:v>Ranolazine</c:v>
                </c:pt>
                <c:pt idx="10">
                  <c:v>Ivabradine</c:v>
                </c:pt>
                <c:pt idx="11">
                  <c:v>Tricyclic antidepressants</c:v>
                </c:pt>
              </c:strCache>
            </c:strRef>
          </c:cat>
          <c:val>
            <c:numRef>
              <c:f>Medikamente!$C$7:$N$7</c:f>
              <c:numCache>
                <c:formatCode>General</c:formatCode>
                <c:ptCount val="12"/>
                <c:pt idx="0">
                  <c:v>16</c:v>
                </c:pt>
                <c:pt idx="1">
                  <c:v>15</c:v>
                </c:pt>
                <c:pt idx="2">
                  <c:v>20</c:v>
                </c:pt>
                <c:pt idx="3">
                  <c:v>7</c:v>
                </c:pt>
                <c:pt idx="4">
                  <c:v>14</c:v>
                </c:pt>
                <c:pt idx="5">
                  <c:v>14</c:v>
                </c:pt>
                <c:pt idx="6">
                  <c:v>23</c:v>
                </c:pt>
                <c:pt idx="7">
                  <c:v>27</c:v>
                </c:pt>
                <c:pt idx="8">
                  <c:v>0</c:v>
                </c:pt>
                <c:pt idx="9">
                  <c:v>12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BF-4337-86C4-137F1013B318}"/>
            </c:ext>
          </c:extLst>
        </c:ser>
        <c:ser>
          <c:idx val="1"/>
          <c:order val="1"/>
          <c:tx>
            <c:strRef>
              <c:f>Medikamente!$B$8</c:f>
              <c:strCache>
                <c:ptCount val="1"/>
                <c:pt idx="0">
                  <c:v>at 3 year follow-up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Medikamente!$C$6:$N$6</c:f>
              <c:strCache>
                <c:ptCount val="12"/>
                <c:pt idx="0">
                  <c:v>DHP-CCB</c:v>
                </c:pt>
                <c:pt idx="1">
                  <c:v>Non-DHP-CCB</c:v>
                </c:pt>
                <c:pt idx="2">
                  <c:v>Short-acting nitrates</c:v>
                </c:pt>
                <c:pt idx="3">
                  <c:v>Long-term nitrates</c:v>
                </c:pt>
                <c:pt idx="4">
                  <c:v>Molsidomine</c:v>
                </c:pt>
                <c:pt idx="5">
                  <c:v>Beta blockers</c:v>
                </c:pt>
                <c:pt idx="6">
                  <c:v>ACE inhibitors</c:v>
                </c:pt>
                <c:pt idx="7">
                  <c:v>Statins/ Ezetimib</c:v>
                </c:pt>
                <c:pt idx="8">
                  <c:v>Nicorandil</c:v>
                </c:pt>
                <c:pt idx="9">
                  <c:v>Ranolazine</c:v>
                </c:pt>
                <c:pt idx="10">
                  <c:v>Ivabradine</c:v>
                </c:pt>
                <c:pt idx="11">
                  <c:v>Tricyclic antidepressants</c:v>
                </c:pt>
              </c:strCache>
            </c:strRef>
          </c:cat>
          <c:val>
            <c:numRef>
              <c:f>Medikamente!$C$8:$N$8</c:f>
              <c:numCache>
                <c:formatCode>General</c:formatCode>
                <c:ptCount val="12"/>
                <c:pt idx="0">
                  <c:v>14</c:v>
                </c:pt>
                <c:pt idx="1">
                  <c:v>9</c:v>
                </c:pt>
                <c:pt idx="2">
                  <c:v>12</c:v>
                </c:pt>
                <c:pt idx="3">
                  <c:v>8</c:v>
                </c:pt>
                <c:pt idx="4">
                  <c:v>6</c:v>
                </c:pt>
                <c:pt idx="5">
                  <c:v>11</c:v>
                </c:pt>
                <c:pt idx="6">
                  <c:v>21</c:v>
                </c:pt>
                <c:pt idx="7">
                  <c:v>23</c:v>
                </c:pt>
                <c:pt idx="8">
                  <c:v>1</c:v>
                </c:pt>
                <c:pt idx="9">
                  <c:v>14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BF-4337-86C4-137F1013B3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6120176"/>
        <c:axId val="1936119760"/>
      </c:barChart>
      <c:catAx>
        <c:axId val="193612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936119760"/>
        <c:crosses val="autoZero"/>
        <c:auto val="1"/>
        <c:lblAlgn val="ctr"/>
        <c:lblOffset val="100"/>
        <c:noMultiLvlLbl val="0"/>
      </c:catAx>
      <c:valAx>
        <c:axId val="193611976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t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700" dirty="0" smtClean="0">
                    <a:solidFill>
                      <a:schemeClr val="tx1"/>
                    </a:solidFill>
                  </a:rPr>
                  <a:t>Patients</a:t>
                </a:r>
                <a:endParaRPr lang="de-DE" dirty="0"/>
              </a:p>
            </c:rich>
          </c:tx>
          <c:layout>
            <c:manualLayout>
              <c:xMode val="edge"/>
              <c:yMode val="edge"/>
              <c:x val="0.11603503317268679"/>
              <c:y val="0.1824877332569655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t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93612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73393483105554"/>
          <c:y val="3.5392357896372385E-2"/>
          <c:w val="0.86630307969019005"/>
          <c:h val="0.66051289946209768"/>
        </c:manualLayout>
      </c:layout>
      <c:lineChart>
        <c:grouping val="standard"/>
        <c:varyColors val="0"/>
        <c:ser>
          <c:idx val="1"/>
          <c:order val="0"/>
          <c:spPr>
            <a:ln w="19050">
              <a:solidFill>
                <a:schemeClr val="accent5">
                  <a:lumMod val="50000"/>
                </a:schemeClr>
              </a:solidFill>
              <a:prstDash val="dash"/>
            </a:ln>
          </c:spPr>
          <c:marker>
            <c:symbol val="circle"/>
            <c:size val="5"/>
            <c:spPr>
              <a:solidFill>
                <a:srgbClr val="002060"/>
              </a:solidFill>
              <a:ln w="3175">
                <a:solidFill>
                  <a:srgbClr val="002060"/>
                </a:solidFill>
              </a:ln>
              <a:effectLst/>
            </c:spPr>
          </c:marker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0-09F2-45C9-96EB-4664D5F4DE9C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'SAQ-7 (2)'!$P$311:$P$317</c:f>
                <c:numCache>
                  <c:formatCode>General</c:formatCode>
                  <c:ptCount val="7"/>
                  <c:pt idx="0">
                    <c:v>16.408601276014945</c:v>
                  </c:pt>
                  <c:pt idx="1">
                    <c:v>22.613804011701063</c:v>
                  </c:pt>
                  <c:pt idx="2">
                    <c:v>21.312658171078436</c:v>
                  </c:pt>
                  <c:pt idx="3">
                    <c:v>22.600121575446309</c:v>
                  </c:pt>
                  <c:pt idx="6">
                    <c:v>22.988424409820574</c:v>
                  </c:pt>
                </c:numCache>
              </c:numRef>
            </c:plus>
            <c:minus>
              <c:numRef>
                <c:f>'SAQ-7 (2)'!$P$311:$P$317</c:f>
                <c:numCache>
                  <c:formatCode>General</c:formatCode>
                  <c:ptCount val="7"/>
                  <c:pt idx="0">
                    <c:v>16.408601276014945</c:v>
                  </c:pt>
                  <c:pt idx="1">
                    <c:v>22.613804011701063</c:v>
                  </c:pt>
                  <c:pt idx="2">
                    <c:v>21.312658171078436</c:v>
                  </c:pt>
                  <c:pt idx="3">
                    <c:v>22.600121575446309</c:v>
                  </c:pt>
                  <c:pt idx="6">
                    <c:v>22.988424409820574</c:v>
                  </c:pt>
                </c:numCache>
              </c:numRef>
            </c:minus>
          </c:errBars>
          <c:cat>
            <c:strRef>
              <c:f>'SAQ-7 (2)'!$N$311:$N$317</c:f>
              <c:strCache>
                <c:ptCount val="7"/>
                <c:pt idx="0">
                  <c:v>Baseline</c:v>
                </c:pt>
                <c:pt idx="1">
                  <c:v>1. Follow-up</c:v>
                </c:pt>
                <c:pt idx="2">
                  <c:v>2. Follow-up</c:v>
                </c:pt>
                <c:pt idx="3">
                  <c:v>3. Follow-up</c:v>
                </c:pt>
                <c:pt idx="6">
                  <c:v>3 year Follow-up </c:v>
                </c:pt>
              </c:strCache>
            </c:strRef>
          </c:cat>
          <c:val>
            <c:numRef>
              <c:f>'SAQ-7 (2)'!$O$311:$O$317</c:f>
              <c:numCache>
                <c:formatCode>0.0</c:formatCode>
                <c:ptCount val="7"/>
                <c:pt idx="0">
                  <c:v>43.836336336336331</c:v>
                </c:pt>
                <c:pt idx="1">
                  <c:v>44.722222222222221</c:v>
                </c:pt>
                <c:pt idx="2">
                  <c:v>54.590643274853797</c:v>
                </c:pt>
                <c:pt idx="3">
                  <c:v>59.926900584795334</c:v>
                </c:pt>
                <c:pt idx="6">
                  <c:v>63.022660818713454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F2-45C9-96EB-4664D5F4D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9669936"/>
        <c:axId val="1349670768"/>
      </c:lineChart>
      <c:catAx>
        <c:axId val="134966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/>
          <a:lstStyle/>
          <a:p>
            <a:pPr>
              <a:defRPr sz="600"/>
            </a:pPr>
            <a:endParaRPr lang="de-DE"/>
          </a:p>
        </c:txPr>
        <c:crossAx val="1349670768"/>
        <c:crosses val="autoZero"/>
        <c:auto val="1"/>
        <c:lblAlgn val="ctr"/>
        <c:lblOffset val="100"/>
        <c:noMultiLvlLbl val="0"/>
      </c:catAx>
      <c:valAx>
        <c:axId val="1349670768"/>
        <c:scaling>
          <c:orientation val="minMax"/>
          <c:max val="85"/>
          <c:min val="20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de-DE" b="0" dirty="0"/>
                  <a:t>SAQ </a:t>
                </a:r>
                <a:r>
                  <a:rPr lang="de-DE" b="0" dirty="0" smtClean="0"/>
                  <a:t>points</a:t>
                </a:r>
                <a:endParaRPr lang="de-DE" b="0" dirty="0"/>
              </a:p>
            </c:rich>
          </c:tx>
          <c:layout>
            <c:manualLayout>
              <c:xMode val="edge"/>
              <c:yMode val="edge"/>
              <c:x val="1.2185207531578825E-3"/>
              <c:y val="0.21260286189403235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1349669936"/>
        <c:crosses val="autoZero"/>
        <c:crossBetween val="between"/>
      </c:valAx>
    </c:plotArea>
    <c:plotVisOnly val="1"/>
    <c:dispBlanksAs val="gap"/>
    <c:showDLblsOverMax val="0"/>
  </c:chart>
  <c:spPr>
    <a:noFill/>
    <a:ln w="15875" cap="flat" cmpd="sng" algn="ctr">
      <a:noFill/>
      <a:round/>
    </a:ln>
    <a:effectLst/>
  </c:spPr>
  <c:txPr>
    <a:bodyPr/>
    <a:lstStyle/>
    <a:p>
      <a:pPr>
        <a:defRPr sz="700"/>
      </a:pPr>
      <a:endParaRPr lang="de-DE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0.28364</cdr:x>
      <cdr:y>0.71906</cdr:y>
    </cdr:from>
    <cdr:to>
      <cdr:x>0.59502</cdr:x>
      <cdr:y>1</cdr:y>
    </cdr:to>
    <cdr:sp macro="" textlink="">
      <cdr:nvSpPr>
        <cdr:cNvPr id="2" name="Textfeld 9"/>
        <cdr:cNvSpPr txBox="1"/>
      </cdr:nvSpPr>
      <cdr:spPr>
        <a:xfrm xmlns:a="http://schemas.openxmlformats.org/drawingml/2006/main">
          <a:off x="487777" y="1128844"/>
          <a:ext cx="535484" cy="441045"/>
        </a:xfrm>
        <a:prstGeom xmlns:a="http://schemas.openxmlformats.org/drawingml/2006/main" prst="rect">
          <a:avLst/>
        </a:prstGeom>
        <a:solidFill xmlns:a="http://schemas.openxmlformats.org/drawingml/2006/main">
          <a:srgbClr val="ECF8F8"/>
        </a:solidFill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 defTabSz="801197" rtl="0" eaLnBrk="1" latinLnBrk="0" hangingPunct="1">
            <a:spcBef>
              <a:spcPts val="0"/>
            </a:spcBef>
            <a:buFontTx/>
            <a:buNone/>
          </a:pPr>
          <a:r>
            <a:rPr lang="de-DE" sz="7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Short term outcome therapy after 3 months</a:t>
          </a:r>
        </a:p>
      </cdr:txBody>
    </cdr:sp>
  </cdr:relSizeAnchor>
  <cdr:relSizeAnchor xmlns:cdr="http://schemas.openxmlformats.org/drawingml/2006/chartDrawing">
    <cdr:from>
      <cdr:x>0.60084</cdr:x>
      <cdr:y>0.72557</cdr:y>
    </cdr:from>
    <cdr:to>
      <cdr:x>0.93756</cdr:x>
      <cdr:y>0.93628</cdr:y>
    </cdr:to>
    <cdr:sp macro="" textlink="">
      <cdr:nvSpPr>
        <cdr:cNvPr id="3" name="Textfeld 10"/>
        <cdr:cNvSpPr txBox="1"/>
      </cdr:nvSpPr>
      <cdr:spPr>
        <a:xfrm xmlns:a="http://schemas.openxmlformats.org/drawingml/2006/main">
          <a:off x="1033271" y="1139064"/>
          <a:ext cx="579061" cy="330792"/>
        </a:xfrm>
        <a:prstGeom xmlns:a="http://schemas.openxmlformats.org/drawingml/2006/main" prst="rect">
          <a:avLst/>
        </a:prstGeom>
        <a:solidFill xmlns:a="http://schemas.openxmlformats.org/drawingml/2006/main">
          <a:srgbClr val="ECF8F8"/>
        </a:solidFill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 defTabSz="801197" rtl="0" eaLnBrk="1" latinLnBrk="0" hangingPunct="1">
            <a:spcBef>
              <a:spcPts val="0"/>
            </a:spcBef>
            <a:buFontTx/>
            <a:buNone/>
          </a:pPr>
          <a:r>
            <a:rPr lang="de-DE" sz="7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Long-term outcome after 3 years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0.58317</cdr:x>
      <cdr:y>0.25461</cdr:y>
    </cdr:from>
    <cdr:to>
      <cdr:x>0.90217</cdr:x>
      <cdr:y>0.28871</cdr:y>
    </cdr:to>
    <cdr:cxnSp macro="">
      <cdr:nvCxnSpPr>
        <cdr:cNvPr id="2" name="Gerader Verbinder 1"/>
        <cdr:cNvCxnSpPr/>
      </cdr:nvCxnSpPr>
      <cdr:spPr>
        <a:xfrm xmlns:a="http://schemas.openxmlformats.org/drawingml/2006/main" flipV="1">
          <a:off x="1530036" y="398549"/>
          <a:ext cx="836963" cy="53369"/>
        </a:xfrm>
        <a:prstGeom xmlns:a="http://schemas.openxmlformats.org/drawingml/2006/main" prst="line">
          <a:avLst/>
        </a:prstGeom>
        <a:ln xmlns:a="http://schemas.openxmlformats.org/drawingml/2006/main" w="19050" cap="rnd">
          <a:solidFill>
            <a:schemeClr val="accent5">
              <a:lumMod val="50000"/>
            </a:schemeClr>
          </a:solidFill>
          <a:prstDash val="dash"/>
          <a:round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97129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84212" y="8565078"/>
            <a:ext cx="4912869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pPr>
              <a:lnSpc>
                <a:spcPct val="125000"/>
              </a:lnSpc>
            </a:pPr>
            <a:r>
              <a:rPr lang="de-DE" dirty="0"/>
              <a:t>TT.MM.JJJJ / Präsentationstitel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812200" y="8565078"/>
            <a:ext cx="360000" cy="180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12C6E3D8-34FB-4516-B124-D3712C98AED5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Logo BHC">
            <a:extLst>
              <a:ext uri="{FF2B5EF4-FFF2-40B4-BE49-F238E27FC236}">
                <a16:creationId xmlns:a16="http://schemas.microsoft.com/office/drawing/2014/main" id="{585E0B41-2312-8F91-9D16-AEFC8B6F8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0896" y="251640"/>
            <a:ext cx="1715522" cy="685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4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25000"/>
      </a:lnSpc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44000" indent="-144000" algn="l" defTabSz="914400" rtl="0" eaLnBrk="1" latinLnBrk="0" hangingPunct="1">
      <a:lnSpc>
        <a:spcPct val="125000"/>
      </a:lnSpc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lnSpc>
        <a:spcPct val="125000"/>
      </a:lnSpc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000" indent="-144000" algn="l" defTabSz="914400" rtl="0" eaLnBrk="1" latinLnBrk="0" hangingPunct="1">
      <a:lnSpc>
        <a:spcPct val="125000"/>
      </a:lnSpc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008000" indent="-144000" algn="l" defTabSz="914400" rtl="0" eaLnBrk="1" latinLnBrk="0" hangingPunct="1">
      <a:lnSpc>
        <a:spcPct val="125000"/>
      </a:lnSpc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Kein signifikanter Unterschied zwischen Baseline-characteristics der</a:t>
            </a:r>
            <a:r>
              <a:rPr lang="de-DE" baseline="0" dirty="0" smtClean="0"/>
              <a:t> 38 long-term Follow up Patienten und der 12 drop-out Patienten. </a:t>
            </a:r>
          </a:p>
          <a:p>
            <a:r>
              <a:rPr lang="de-DE" baseline="0" dirty="0" smtClean="0"/>
              <a:t>Symptom </a:t>
            </a:r>
            <a:r>
              <a:rPr lang="de-DE" baseline="0" dirty="0" err="1" smtClean="0"/>
              <a:t>burden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severity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manifestation</a:t>
            </a:r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6E3D8-34FB-4516-B124-D3712C98AED5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5931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5AB88A3E-FB61-5B7E-D441-F52F2E9F748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76238" y="1296861"/>
            <a:ext cx="9936162" cy="3942000"/>
          </a:xfrm>
          <a:custGeom>
            <a:avLst/>
            <a:gdLst>
              <a:gd name="connsiteX0" fmla="*/ 0 w 9936162"/>
              <a:gd name="connsiteY0" fmla="*/ 0 h 3938714"/>
              <a:gd name="connsiteX1" fmla="*/ 9936162 w 9936162"/>
              <a:gd name="connsiteY1" fmla="*/ 0 h 3938714"/>
              <a:gd name="connsiteX2" fmla="*/ 9936162 w 9936162"/>
              <a:gd name="connsiteY2" fmla="*/ 3938714 h 3938714"/>
              <a:gd name="connsiteX3" fmla="*/ 1855756 w 9936162"/>
              <a:gd name="connsiteY3" fmla="*/ 3938714 h 3938714"/>
              <a:gd name="connsiteX4" fmla="*/ 0 w 9936162"/>
              <a:gd name="connsiteY4" fmla="*/ 2082958 h 39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6162" h="3938714">
                <a:moveTo>
                  <a:pt x="0" y="0"/>
                </a:moveTo>
                <a:lnTo>
                  <a:pt x="9936162" y="0"/>
                </a:lnTo>
                <a:lnTo>
                  <a:pt x="9936162" y="3938714"/>
                </a:lnTo>
                <a:lnTo>
                  <a:pt x="1855756" y="3938714"/>
                </a:lnTo>
                <a:lnTo>
                  <a:pt x="0" y="208295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(27,6 x 10,95 cm) und in den Hintergrund stellen </a:t>
            </a:r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193FD63C-BB5D-C1A7-AEDB-51DD6D47F31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61" y="2458800"/>
            <a:ext cx="4738375" cy="2519364"/>
          </a:xfrm>
          <a:prstGeom prst="snip1Rect">
            <a:avLst>
              <a:gd name="adj" fmla="val 38132"/>
            </a:avLst>
          </a:prstGeom>
          <a:solidFill>
            <a:schemeClr val="tx2"/>
          </a:solidFill>
        </p:spPr>
        <p:txBody>
          <a:bodyPr wrap="square" lIns="522000" tIns="18000" rIns="0" bIns="972000" anchor="t" anchorCtr="0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mehrzeilig fett 28pt</a:t>
            </a:r>
            <a:endParaRPr lang="en-US" dirty="0"/>
          </a:p>
        </p:txBody>
      </p:sp>
      <p:pic>
        <p:nvPicPr>
          <p:cNvPr id="9" name="Logo BHC">
            <a:extLst>
              <a:ext uri="{FF2B5EF4-FFF2-40B4-BE49-F238E27FC236}">
                <a16:creationId xmlns:a16="http://schemas.microsoft.com/office/drawing/2014/main" id="{E8CA0025-B709-D1CC-61AA-17E5A14AFD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7252" y="286387"/>
            <a:ext cx="2051001" cy="81915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86861" y="4057200"/>
            <a:ext cx="3876918" cy="756000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Unterüberschrift 20pt</a:t>
            </a:r>
            <a:endParaRPr lang="en-US" dirty="0"/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324D5D7F-6027-1637-88D8-3045058C4999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310865" y="5487800"/>
            <a:ext cx="1205551" cy="1800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801197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800" b="1" kern="120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Exzellenz im Verbund: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8C97D925-336F-6BFB-B48A-51587766B97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740650" y="5451475"/>
            <a:ext cx="1236663" cy="363538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pPr lvl="0"/>
            <a:r>
              <a:rPr lang="de-DE" dirty="0"/>
              <a:t>Logoplatzhalter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D35DC0-FE14-8CC5-22F8-C0DE9AA0B4B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075736" y="5451475"/>
            <a:ext cx="1236663" cy="363538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pPr lvl="0"/>
            <a:r>
              <a:rPr lang="de-DE" dirty="0"/>
              <a:t>Logoplatzhalter</a:t>
            </a:r>
          </a:p>
        </p:txBody>
      </p:sp>
    </p:spTree>
    <p:extLst>
      <p:ext uri="{BB962C8B-B14F-4D97-AF65-F5344CB8AC3E}">
        <p14:creationId xmlns:p14="http://schemas.microsoft.com/office/powerpoint/2010/main" val="2547727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239" y="246948"/>
            <a:ext cx="4930774" cy="943910"/>
          </a:xfrm>
        </p:spPr>
        <p:txBody>
          <a:bodyPr/>
          <a:lstStyle/>
          <a:p>
            <a:pPr lvl="0"/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7999" y="1599536"/>
            <a:ext cx="4932000" cy="363604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 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4E6FC76-CA48-2D3F-E9D0-887F96F0B4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03672" y="0"/>
            <a:ext cx="4484966" cy="2484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(12,45 x </a:t>
            </a:r>
            <a:r>
              <a:rPr lang="de-DE" dirty="0" smtClean="0"/>
              <a:t>6,9 </a:t>
            </a:r>
            <a:r>
              <a:rPr lang="de-DE" dirty="0"/>
              <a:t>cm)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74E6FC76-CA48-2D3F-E9D0-887F96F0B43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03672" y="2751576"/>
            <a:ext cx="4484966" cy="2484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(12,45 x </a:t>
            </a:r>
            <a:r>
              <a:rPr lang="de-DE" dirty="0" smtClean="0"/>
              <a:t>6,9 </a:t>
            </a:r>
            <a:r>
              <a:rPr lang="de-DE" dirty="0"/>
              <a:t>cm)</a:t>
            </a:r>
          </a:p>
        </p:txBody>
      </p:sp>
    </p:spTree>
    <p:extLst>
      <p:ext uri="{BB962C8B-B14F-4D97-AF65-F5344CB8AC3E}">
        <p14:creationId xmlns:p14="http://schemas.microsoft.com/office/powerpoint/2010/main" val="22691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239" y="246948"/>
            <a:ext cx="4932000" cy="943910"/>
          </a:xfrm>
        </p:spPr>
        <p:txBody>
          <a:bodyPr/>
          <a:lstStyle/>
          <a:p>
            <a:pPr lvl="0"/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7999" y="1599536"/>
            <a:ext cx="4101926" cy="363604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 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D61D5F-76C9-6ABC-F662-0D39881365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80400" y="1027114"/>
            <a:ext cx="4932000" cy="44243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Inhalt über Symbol einsetzen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11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633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86E8E716-571A-F918-D96F-4FC80DE17D0A}"/>
              </a:ext>
            </a:extLst>
          </p:cNvPr>
          <p:cNvSpPr/>
          <p:nvPr userDrawn="1"/>
        </p:nvSpPr>
        <p:spPr>
          <a:xfrm>
            <a:off x="0" y="1296861"/>
            <a:ext cx="10688638" cy="4711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99AFF5CA-287E-C09D-BBC2-DA3A51FD57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238" y="1296861"/>
            <a:ext cx="9936162" cy="3938714"/>
          </a:xfrm>
          <a:custGeom>
            <a:avLst/>
            <a:gdLst>
              <a:gd name="connsiteX0" fmla="*/ 0 w 9936162"/>
              <a:gd name="connsiteY0" fmla="*/ 0 h 3938714"/>
              <a:gd name="connsiteX1" fmla="*/ 9936162 w 9936162"/>
              <a:gd name="connsiteY1" fmla="*/ 0 h 3938714"/>
              <a:gd name="connsiteX2" fmla="*/ 9936162 w 9936162"/>
              <a:gd name="connsiteY2" fmla="*/ 2556656 h 3938714"/>
              <a:gd name="connsiteX3" fmla="*/ 8554104 w 9936162"/>
              <a:gd name="connsiteY3" fmla="*/ 3938714 h 3938714"/>
              <a:gd name="connsiteX4" fmla="*/ 0 w 9936162"/>
              <a:gd name="connsiteY4" fmla="*/ 3938714 h 39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6162" h="3938714">
                <a:moveTo>
                  <a:pt x="0" y="0"/>
                </a:moveTo>
                <a:lnTo>
                  <a:pt x="9936162" y="0"/>
                </a:lnTo>
                <a:lnTo>
                  <a:pt x="9936162" y="2556656"/>
                </a:lnTo>
                <a:lnTo>
                  <a:pt x="8554104" y="3938714"/>
                </a:lnTo>
                <a:lnTo>
                  <a:pt x="0" y="3938714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22000" tIns="846000" rIns="1620000" bIns="1080000" anchor="t" anchorCtr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Abschlusswort Arial Fett 20pt</a:t>
            </a:r>
            <a:br>
              <a:rPr lang="de-DE" dirty="0"/>
            </a:br>
            <a:r>
              <a:rPr lang="de-DE" dirty="0"/>
              <a:t>(max. zwei Zeilen)</a:t>
            </a:r>
            <a:endParaRPr lang="en-US" dirty="0"/>
          </a:p>
        </p:txBody>
      </p:sp>
      <p:pic>
        <p:nvPicPr>
          <p:cNvPr id="9" name="Logo BHC">
            <a:extLst>
              <a:ext uri="{FF2B5EF4-FFF2-40B4-BE49-F238E27FC236}">
                <a16:creationId xmlns:a16="http://schemas.microsoft.com/office/drawing/2014/main" id="{FEB7C024-9235-AAE3-2896-8BCA4752C0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7252" y="286387"/>
            <a:ext cx="2051001" cy="819150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FB121247-0AFF-C470-219F-34847B53D8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33267" y="3074979"/>
            <a:ext cx="7686858" cy="290301"/>
          </a:xfrm>
        </p:spPr>
        <p:txBody>
          <a:bodyPr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Titel Vorname Nachname (12pt</a:t>
            </a:r>
            <a:r>
              <a:rPr lang="de-DE" dirty="0" smtClean="0"/>
              <a:t>)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17991C21-9701-52DA-272B-BC66B8E7E14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238" y="5486983"/>
            <a:ext cx="4932001" cy="1800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0" strike="noStrike">
                <a:solidFill>
                  <a:srgbClr val="FF0000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TT.MM.JJJJ, © Bosch Health Campus GmbH </a:t>
            </a:r>
            <a:r>
              <a:rPr lang="de-DE" dirty="0" smtClean="0"/>
              <a:t>2024. </a:t>
            </a:r>
            <a:r>
              <a:rPr lang="de-DE" dirty="0"/>
              <a:t>Alle Rechte vorbehalten.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32714" y="3322300"/>
            <a:ext cx="7694611" cy="2921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b="0" dirty="0" smtClean="0"/>
              <a:t>Position manuell Normal (12pt)</a:t>
            </a:r>
            <a:endParaRPr lang="de-DE" b="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5779490-3E41-9043-FF34-F506306A1AE7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25513" y="4000244"/>
            <a:ext cx="7686858" cy="946156"/>
          </a:xfrm>
        </p:spPr>
        <p:txBody>
          <a:bodyPr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Auerbachstraße </a:t>
            </a:r>
            <a:r>
              <a:rPr lang="de-DE" dirty="0"/>
              <a:t>110 | 70376 Stuttgart | Germany</a:t>
            </a:r>
            <a:br>
              <a:rPr lang="de-DE" dirty="0"/>
            </a:br>
            <a:r>
              <a:rPr lang="de-DE" dirty="0" smtClean="0"/>
              <a:t>Telefon +49 711 8101-XXXX | Mobil +49 XXX XXXXXXX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vorname.nachname@bosch-health-campus.com</a:t>
            </a:r>
            <a:br>
              <a:rPr lang="de-DE" dirty="0"/>
            </a:br>
            <a:r>
              <a:rPr lang="de-DE" dirty="0"/>
              <a:t>www.bosch-health-campus.com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17991C21-9701-52DA-272B-BC66B8E7E14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6238" y="5642306"/>
            <a:ext cx="8236133" cy="212533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0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Bildnachweise: Max Mustermann (F. 3) | Rainer Zufall (F. 6) | Martina Musterfrau (F. 9)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5779490-3E41-9043-FF34-F506306A1AE7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25513" y="3786421"/>
            <a:ext cx="7686858" cy="241364"/>
          </a:xfrm>
        </p:spPr>
        <p:txBody>
          <a:bodyPr>
            <a:noAutofit/>
          </a:bodyPr>
          <a:lstStyle>
            <a:lvl1pPr>
              <a:defRPr sz="1000" b="1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Bosch Health Campus GmbH (10pt)</a:t>
            </a:r>
            <a:endParaRPr lang="de-DE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1131" y="5426899"/>
            <a:ext cx="801269" cy="328562"/>
          </a:xfrm>
          <a:prstGeom prst="rect">
            <a:avLst/>
          </a:prstGeom>
        </p:spPr>
      </p:pic>
      <p:sp>
        <p:nvSpPr>
          <p:cNvPr id="15" name="Textfeld 14"/>
          <p:cNvSpPr txBox="1"/>
          <p:nvPr userDrawn="1"/>
        </p:nvSpPr>
        <p:spPr>
          <a:xfrm>
            <a:off x="8620125" y="5467460"/>
            <a:ext cx="1591200" cy="1040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algn="l" defTabSz="801197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600" b="0" kern="1200" baseline="0" noProof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Eine Einrichtung der</a:t>
            </a:r>
          </a:p>
        </p:txBody>
      </p:sp>
    </p:spTree>
    <p:extLst>
      <p:ext uri="{BB962C8B-B14F-4D97-AF65-F5344CB8AC3E}">
        <p14:creationId xmlns:p14="http://schemas.microsoft.com/office/powerpoint/2010/main" val="2125886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7D33A-5397-D8B7-9A16-4F6D6AD04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080" y="983367"/>
            <a:ext cx="8016479" cy="2091914"/>
          </a:xfrm>
        </p:spPr>
        <p:txBody>
          <a:bodyPr anchor="b"/>
          <a:lstStyle>
            <a:lvl1pPr algn="ctr">
              <a:defRPr sz="5257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42037-67DD-197A-8774-65E5B4CD2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080" y="3155953"/>
            <a:ext cx="8016479" cy="1450708"/>
          </a:xfrm>
        </p:spPr>
        <p:txBody>
          <a:bodyPr/>
          <a:lstStyle>
            <a:lvl1pPr marL="0" indent="0" algn="ctr">
              <a:buNone/>
              <a:defRPr sz="2103"/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DC3CF7-41F9-604C-8350-4B26EE8D5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624B7-A2BD-6A47-B613-9346CBBE5351}" type="datetimeFigureOut">
              <a:rPr lang="de-DE" smtClean="0"/>
              <a:t>22.08.2025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C37D87-90F7-0E1A-A287-63F9006F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863F2B-FDF3-CCAE-B69C-A450F96A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459C-A76D-9044-BC2C-CDDC494514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48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>
            <a:extLst>
              <a:ext uri="{FF2B5EF4-FFF2-40B4-BE49-F238E27FC236}">
                <a16:creationId xmlns:a16="http://schemas.microsoft.com/office/drawing/2014/main" id="{86E8E716-571A-F918-D96F-4FC80DE17D0A}"/>
              </a:ext>
            </a:extLst>
          </p:cNvPr>
          <p:cNvSpPr/>
          <p:nvPr userDrawn="1"/>
        </p:nvSpPr>
        <p:spPr>
          <a:xfrm>
            <a:off x="0" y="1296861"/>
            <a:ext cx="10688638" cy="4711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itel 17">
            <a:extLst>
              <a:ext uri="{FF2B5EF4-FFF2-40B4-BE49-F238E27FC236}">
                <a16:creationId xmlns:a16="http://schemas.microsoft.com/office/drawing/2014/main" id="{99AFF5CA-287E-C09D-BBC2-DA3A51FD57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238" y="1296861"/>
            <a:ext cx="9936162" cy="3938714"/>
          </a:xfrm>
          <a:custGeom>
            <a:avLst/>
            <a:gdLst>
              <a:gd name="connsiteX0" fmla="*/ 0 w 9936162"/>
              <a:gd name="connsiteY0" fmla="*/ 0 h 3938714"/>
              <a:gd name="connsiteX1" fmla="*/ 9936162 w 9936162"/>
              <a:gd name="connsiteY1" fmla="*/ 0 h 3938714"/>
              <a:gd name="connsiteX2" fmla="*/ 9936162 w 9936162"/>
              <a:gd name="connsiteY2" fmla="*/ 2556656 h 3938714"/>
              <a:gd name="connsiteX3" fmla="*/ 8554104 w 9936162"/>
              <a:gd name="connsiteY3" fmla="*/ 3938714 h 3938714"/>
              <a:gd name="connsiteX4" fmla="*/ 0 w 9936162"/>
              <a:gd name="connsiteY4" fmla="*/ 3938714 h 39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6162" h="3938714">
                <a:moveTo>
                  <a:pt x="0" y="0"/>
                </a:moveTo>
                <a:lnTo>
                  <a:pt x="9936162" y="0"/>
                </a:lnTo>
                <a:lnTo>
                  <a:pt x="9936162" y="2556656"/>
                </a:lnTo>
                <a:lnTo>
                  <a:pt x="8554104" y="3938714"/>
                </a:lnTo>
                <a:lnTo>
                  <a:pt x="0" y="3938714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22000" tIns="846000" rIns="1620000" bIns="1080000" anchor="t" anchorCtr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Abschlusswort Arial Fett 20pt</a:t>
            </a:r>
            <a:br>
              <a:rPr lang="de-DE" dirty="0"/>
            </a:br>
            <a:r>
              <a:rPr lang="de-DE" dirty="0"/>
              <a:t>(max. zwei Zeilen)</a:t>
            </a:r>
            <a:endParaRPr lang="en-US" dirty="0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17991C21-9701-52DA-272B-BC66B8E7E14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76238" y="5486983"/>
            <a:ext cx="4932001" cy="1800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TT.MM.JJJJ, © Bosch Health Campus GmbH </a:t>
            </a:r>
            <a:r>
              <a:rPr lang="de-DE" dirty="0" smtClean="0"/>
              <a:t>2024. </a:t>
            </a:r>
            <a:r>
              <a:rPr lang="de-DE" dirty="0"/>
              <a:t>Alle Rechte vorbehalten.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B357A74-62BB-A82E-CCD6-7013839D7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67" y="283700"/>
            <a:ext cx="1944000" cy="9720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FB121247-0AFF-C470-219F-34847B53D8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33267" y="3074979"/>
            <a:ext cx="7686858" cy="247321"/>
          </a:xfrm>
        </p:spPr>
        <p:txBody>
          <a:bodyPr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Titel Vorname Nachname (12pt</a:t>
            </a:r>
            <a:r>
              <a:rPr lang="de-DE" dirty="0" smtClean="0"/>
              <a:t>)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932714" y="3322300"/>
            <a:ext cx="7694611" cy="2921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b="0" dirty="0" smtClean="0"/>
              <a:t>Position manuell Normal (12pt)</a:t>
            </a:r>
            <a:endParaRPr lang="de-DE" b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5779490-3E41-9043-FF34-F506306A1AE7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25513" y="4182436"/>
            <a:ext cx="7686858" cy="939495"/>
          </a:xfrm>
        </p:spPr>
        <p:txBody>
          <a:bodyPr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Auerbachstraße 110 </a:t>
            </a:r>
            <a:r>
              <a:rPr lang="de-DE" dirty="0"/>
              <a:t>| 70376 Stuttgart | Germany</a:t>
            </a:r>
            <a:br>
              <a:rPr lang="de-DE" dirty="0"/>
            </a:br>
            <a:r>
              <a:rPr lang="de-DE" dirty="0"/>
              <a:t>Telefon +49 711 </a:t>
            </a:r>
            <a:r>
              <a:rPr lang="de-DE" dirty="0" smtClean="0"/>
              <a:t>8101-XXXX </a:t>
            </a:r>
            <a:r>
              <a:rPr lang="de-DE" dirty="0"/>
              <a:t>| Mobil +49 </a:t>
            </a:r>
            <a:r>
              <a:rPr lang="de-DE" dirty="0" smtClean="0"/>
              <a:t>XXX XXXXXXX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vorname.nachname@rbk-mvz.de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www.rbk-mvz.de.de</a:t>
            </a:r>
            <a:endParaRPr lang="de-DE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5779490-3E41-9043-FF34-F506306A1AE7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25513" y="3764821"/>
            <a:ext cx="7686858" cy="193042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Bosch Health Campus GmbH (10pt)</a:t>
            </a:r>
            <a:endParaRPr lang="de-DE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5779490-3E41-9043-FF34-F506306A1AE7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26067" y="3973629"/>
            <a:ext cx="7686858" cy="186381"/>
          </a:xfrm>
        </p:spPr>
        <p:txBody>
          <a:bodyPr>
            <a:noAutofit/>
          </a:bodyPr>
          <a:lstStyle>
            <a:lvl1pPr>
              <a:defRPr sz="1000" b="1" baseline="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Medizinisches Versorgungszentrum am Robert Bosch Krankenhaus GmbH</a:t>
            </a:r>
            <a:endParaRPr lang="de-DE" dirty="0"/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17991C21-9701-52DA-272B-BC66B8E7E14A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6238" y="5687018"/>
            <a:ext cx="8105362" cy="103241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0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Bildnachweise: Max Mustermann (F. 4) | Rainer Zufall (F. 6) | Martina Musterfrau (F. 9)</a:t>
            </a:r>
            <a:endParaRPr lang="de-DE" dirty="0"/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1131" y="5426899"/>
            <a:ext cx="801269" cy="328562"/>
          </a:xfrm>
          <a:prstGeom prst="rect">
            <a:avLst/>
          </a:prstGeom>
        </p:spPr>
      </p:pic>
      <p:sp>
        <p:nvSpPr>
          <p:cNvPr id="16" name="Textfeld 15"/>
          <p:cNvSpPr txBox="1"/>
          <p:nvPr userDrawn="1"/>
        </p:nvSpPr>
        <p:spPr>
          <a:xfrm>
            <a:off x="8620125" y="5467460"/>
            <a:ext cx="1591200" cy="1040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algn="l" defTabSz="801197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600" b="0" kern="1200" baseline="0" noProof="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Eine Einrichtung der</a:t>
            </a:r>
          </a:p>
        </p:txBody>
      </p:sp>
    </p:spTree>
    <p:extLst>
      <p:ext uri="{BB962C8B-B14F-4D97-AF65-F5344CB8AC3E}">
        <p14:creationId xmlns:p14="http://schemas.microsoft.com/office/powerpoint/2010/main" val="213931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go BHC">
            <a:extLst>
              <a:ext uri="{FF2B5EF4-FFF2-40B4-BE49-F238E27FC236}">
                <a16:creationId xmlns:a16="http://schemas.microsoft.com/office/drawing/2014/main" id="{E8CA0025-B709-D1CC-61AA-17E5A14AFD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7252" y="286387"/>
            <a:ext cx="2051001" cy="819150"/>
          </a:xfrm>
          <a:prstGeom prst="rect">
            <a:avLst/>
          </a:prstGeom>
        </p:spPr>
      </p:pic>
      <p:sp>
        <p:nvSpPr>
          <p:cNvPr id="10" name="Titel 9">
            <a:extLst>
              <a:ext uri="{FF2B5EF4-FFF2-40B4-BE49-F238E27FC236}">
                <a16:creationId xmlns:a16="http://schemas.microsoft.com/office/drawing/2014/main" id="{C1BF5C0A-7642-44B1-9203-8A4E80B19DA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6238" y="1298449"/>
            <a:ext cx="9936162" cy="3938714"/>
          </a:xfrm>
          <a:custGeom>
            <a:avLst/>
            <a:gdLst>
              <a:gd name="connsiteX0" fmla="*/ 0 w 9936162"/>
              <a:gd name="connsiteY0" fmla="*/ 0 h 3938714"/>
              <a:gd name="connsiteX1" fmla="*/ 7905571 w 9936162"/>
              <a:gd name="connsiteY1" fmla="*/ 0 h 3938714"/>
              <a:gd name="connsiteX2" fmla="*/ 8554104 w 9936162"/>
              <a:gd name="connsiteY2" fmla="*/ 0 h 3938714"/>
              <a:gd name="connsiteX3" fmla="*/ 9936162 w 9936162"/>
              <a:gd name="connsiteY3" fmla="*/ 1382058 h 3938714"/>
              <a:gd name="connsiteX4" fmla="*/ 9936162 w 9936162"/>
              <a:gd name="connsiteY4" fmla="*/ 1575879 h 3938714"/>
              <a:gd name="connsiteX5" fmla="*/ 9936162 w 9936162"/>
              <a:gd name="connsiteY5" fmla="*/ 3938712 h 3938714"/>
              <a:gd name="connsiteX6" fmla="*/ 9936162 w 9936162"/>
              <a:gd name="connsiteY6" fmla="*/ 3938714 h 3938714"/>
              <a:gd name="connsiteX7" fmla="*/ 0 w 9936162"/>
              <a:gd name="connsiteY7" fmla="*/ 3938714 h 3938714"/>
              <a:gd name="connsiteX8" fmla="*/ 0 w 9936162"/>
              <a:gd name="connsiteY8" fmla="*/ 3938712 h 39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36162" h="3938714">
                <a:moveTo>
                  <a:pt x="0" y="0"/>
                </a:moveTo>
                <a:lnTo>
                  <a:pt x="7905571" y="0"/>
                </a:lnTo>
                <a:lnTo>
                  <a:pt x="8554104" y="0"/>
                </a:lnTo>
                <a:lnTo>
                  <a:pt x="9936162" y="1382058"/>
                </a:lnTo>
                <a:lnTo>
                  <a:pt x="9936162" y="1575879"/>
                </a:lnTo>
                <a:lnTo>
                  <a:pt x="9936162" y="3938712"/>
                </a:lnTo>
                <a:lnTo>
                  <a:pt x="9936162" y="3938714"/>
                </a:lnTo>
                <a:lnTo>
                  <a:pt x="0" y="3938714"/>
                </a:lnTo>
                <a:lnTo>
                  <a:pt x="0" y="3938712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522000" tIns="1332000" rIns="864000" bIns="1080000" anchor="t" anchorCtr="0"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</a:t>
            </a:r>
            <a:br>
              <a:rPr lang="de-DE" dirty="0"/>
            </a:br>
            <a:r>
              <a:rPr lang="de-DE" dirty="0"/>
              <a:t>mehrzeilig fett 36pt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23548" y="4068000"/>
            <a:ext cx="8518902" cy="543599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Unterüberschrift 20pt</a:t>
            </a:r>
            <a:endParaRPr lang="en-US" dirty="0"/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9BD2487F-4041-9632-BFE0-A792F07F30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310865" y="5487800"/>
            <a:ext cx="1205551" cy="1800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8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801197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800" b="1" kern="120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Exzellenz im Verbund: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E8E3E7E-628D-D29F-CFF9-9F3568FADC8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740650" y="5451475"/>
            <a:ext cx="1236663" cy="363538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pPr lvl="0"/>
            <a:r>
              <a:rPr lang="de-DE" dirty="0"/>
              <a:t>Logoplatzhalter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6A159CA3-1D33-AF9F-1538-D1650ACF942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075736" y="5451475"/>
            <a:ext cx="1236663" cy="363538"/>
          </a:xfrm>
        </p:spPr>
        <p:txBody>
          <a:bodyPr anchor="ctr" anchorCtr="0"/>
          <a:lstStyle>
            <a:lvl1pPr algn="ctr">
              <a:defRPr sz="1200"/>
            </a:lvl1pPr>
          </a:lstStyle>
          <a:p>
            <a:pPr lvl="0"/>
            <a:r>
              <a:rPr lang="de-DE" dirty="0"/>
              <a:t>Logoplatzhalter</a:t>
            </a:r>
          </a:p>
        </p:txBody>
      </p:sp>
    </p:spTree>
    <p:extLst>
      <p:ext uri="{BB962C8B-B14F-4D97-AF65-F5344CB8AC3E}">
        <p14:creationId xmlns:p14="http://schemas.microsoft.com/office/powerpoint/2010/main" val="23367217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76239" y="246948"/>
            <a:ext cx="7003761" cy="943910"/>
          </a:xfrm>
        </p:spPr>
        <p:txBody>
          <a:bodyPr/>
          <a:lstStyle/>
          <a:p>
            <a:r>
              <a:rPr lang="de-DE" dirty="0" smtClean="0"/>
              <a:t>Überschrift Arial Fett 28pt</a:t>
            </a:r>
            <a:br>
              <a:rPr lang="de-DE" dirty="0" smtClean="0"/>
            </a:br>
            <a:r>
              <a:rPr lang="de-DE" dirty="0" smtClean="0"/>
              <a:t>ein- bis zweizeilig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80"/>
          <a:stretch/>
        </p:blipFill>
        <p:spPr>
          <a:xfrm>
            <a:off x="7912800" y="252000"/>
            <a:ext cx="2779200" cy="4996800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6238" y="1599536"/>
            <a:ext cx="7003762" cy="3636040"/>
          </a:xfrm>
        </p:spPr>
        <p:txBody>
          <a:bodyPr/>
          <a:lstStyle>
            <a:lvl1pPr>
              <a:defRPr baseline="0"/>
            </a:lvl1pPr>
            <a:lvl2pPr marL="0" marR="0" indent="0" algn="l" defTabSz="801197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2pPr>
            <a:lvl3pPr marL="432000" marR="0" indent="-144000" algn="l" defTabSz="801197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3pPr>
          </a:lstStyle>
          <a:p>
            <a:pPr marL="144000" marR="0" lvl="1" indent="-144000" algn="l" defTabSz="801197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 smtClean="0"/>
              <a:t>Agenda-Punkte Arial 14pt ohne Einzug. </a:t>
            </a:r>
          </a:p>
          <a:p>
            <a:pPr marL="432000" marR="0" lvl="2" indent="-144000" algn="l" defTabSz="801197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 smtClean="0"/>
              <a:t>Zweite Ebene und alle Folgeebenen im Menü Start &gt; Absatz über „Einzug vergrößern“ bzw. „Listenebene erhöhen“ erstellen.</a:t>
            </a:r>
            <a:br>
              <a:rPr lang="de-DE" dirty="0" smtClean="0"/>
            </a:br>
            <a:r>
              <a:rPr lang="de-DE" dirty="0" smtClean="0"/>
              <a:t>„Einzug verkleinern“ bzw. „Listenebene verringern“ setze die Einrückungen schrittweise zurück.</a:t>
            </a:r>
          </a:p>
          <a:p>
            <a:pPr lvl="3"/>
            <a:r>
              <a:rPr lang="de-DE" dirty="0" smtClean="0"/>
              <a:t>Dritte Ebene</a:t>
            </a:r>
          </a:p>
          <a:p>
            <a:pPr lvl="4"/>
            <a:r>
              <a:rPr lang="de-DE" dirty="0" smtClean="0"/>
              <a:t>Vierte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287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419CE45-C2D1-8986-4591-448DFE9B34B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2"/>
            <a:ext cx="7793038" cy="5238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(21,65 x 14,55 cm) und in den Hintergrund stellen 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550415A2-4D6C-3914-A0D8-FBAF19BA60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34000" y="2458800"/>
            <a:ext cx="5580813" cy="2519364"/>
          </a:xfrm>
          <a:prstGeom prst="snip1Rect">
            <a:avLst>
              <a:gd name="adj" fmla="val 35790"/>
            </a:avLst>
          </a:prstGeom>
          <a:solidFill>
            <a:schemeClr val="tx2"/>
          </a:solidFill>
        </p:spPr>
        <p:txBody>
          <a:bodyPr wrap="square" lIns="522000" tIns="18000" rIns="0" bIns="972000" anchor="t" anchorCtr="0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Kapitelüberschrift mehrzeilig fett 28pt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7F24141-0FF5-2705-3C1F-67B35B0BE1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74000" y="4057200"/>
            <a:ext cx="4351805" cy="756000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Unterüberschrift 20pt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98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F7DB408F-966B-2556-BB77-4CEF09E96C34}"/>
              </a:ext>
            </a:extLst>
          </p:cNvPr>
          <p:cNvSpPr/>
          <p:nvPr userDrawn="1"/>
        </p:nvSpPr>
        <p:spPr>
          <a:xfrm>
            <a:off x="0" y="-1"/>
            <a:ext cx="10688638" cy="523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255E1694-21DF-7188-B96D-9785007B97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4400" y="2343600"/>
            <a:ext cx="5741289" cy="2519364"/>
          </a:xfrm>
          <a:prstGeom prst="snip1Rect">
            <a:avLst>
              <a:gd name="adj" fmla="val 35790"/>
            </a:avLst>
          </a:prstGeom>
          <a:solidFill>
            <a:schemeClr val="tx2"/>
          </a:solidFill>
        </p:spPr>
        <p:txBody>
          <a:bodyPr wrap="square" lIns="522000" tIns="18000" rIns="0" bIns="972000" anchor="t" anchorCtr="0"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Kapitelüberschrift mehrzeilig fett 28pt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90E84-E478-91B8-6D75-9A5CAA56C4D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21600" y="3942000"/>
            <a:ext cx="4383465" cy="659067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00599" indent="0" algn="ctr">
              <a:buNone/>
              <a:defRPr sz="1752"/>
            </a:lvl2pPr>
            <a:lvl3pPr marL="801197" indent="0" algn="ctr">
              <a:buNone/>
              <a:defRPr sz="1577"/>
            </a:lvl3pPr>
            <a:lvl4pPr marL="1201796" indent="0" algn="ctr">
              <a:buNone/>
              <a:defRPr sz="1402"/>
            </a:lvl4pPr>
            <a:lvl5pPr marL="1602395" indent="0" algn="ctr">
              <a:buNone/>
              <a:defRPr sz="1402"/>
            </a:lvl5pPr>
            <a:lvl6pPr marL="2002993" indent="0" algn="ctr">
              <a:buNone/>
              <a:defRPr sz="1402"/>
            </a:lvl6pPr>
            <a:lvl7pPr marL="2403592" indent="0" algn="ctr">
              <a:buNone/>
              <a:defRPr sz="1402"/>
            </a:lvl7pPr>
            <a:lvl8pPr marL="2804190" indent="0" algn="ctr">
              <a:buNone/>
              <a:defRPr sz="1402"/>
            </a:lvl8pPr>
            <a:lvl9pPr marL="3204789" indent="0" algn="ctr">
              <a:buNone/>
              <a:defRPr sz="1402"/>
            </a:lvl9pPr>
          </a:lstStyle>
          <a:p>
            <a:r>
              <a:rPr lang="de-DE" dirty="0"/>
              <a:t>Unterüberschrift 20pt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</a:t>
            </a:r>
            <a:br>
              <a:rPr lang="de-DE" dirty="0"/>
            </a:br>
            <a:r>
              <a:rPr lang="de-DE" dirty="0"/>
              <a:t>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736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239" y="246948"/>
            <a:ext cx="4930774" cy="943910"/>
          </a:xfrm>
        </p:spPr>
        <p:txBody>
          <a:bodyPr/>
          <a:lstStyle/>
          <a:p>
            <a:pPr lvl="0"/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7999" y="1599536"/>
            <a:ext cx="4932000" cy="363604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 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74E6FC76-CA48-2D3F-E9D0-887F96F0B4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06638" y="-2"/>
            <a:ext cx="4482000" cy="5238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(12,45 x 14,55 cm)</a:t>
            </a:r>
          </a:p>
        </p:txBody>
      </p:sp>
    </p:spTree>
    <p:extLst>
      <p:ext uri="{BB962C8B-B14F-4D97-AF65-F5344CB8AC3E}">
        <p14:creationId xmlns:p14="http://schemas.microsoft.com/office/powerpoint/2010/main" val="303242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78201" y="246948"/>
            <a:ext cx="4930774" cy="943910"/>
          </a:xfrm>
        </p:spPr>
        <p:txBody>
          <a:bodyPr/>
          <a:lstStyle/>
          <a:p>
            <a:pPr lvl="0"/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9961" y="1599536"/>
            <a:ext cx="4932000" cy="363604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 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74E6FC76-CA48-2D3F-E9D0-887F96F0B4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2"/>
            <a:ext cx="4482000" cy="5238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(12,45 x 14,55 cm)</a:t>
            </a:r>
          </a:p>
        </p:txBody>
      </p:sp>
    </p:spTree>
    <p:extLst>
      <p:ext uri="{BB962C8B-B14F-4D97-AF65-F5344CB8AC3E}">
        <p14:creationId xmlns:p14="http://schemas.microsoft.com/office/powerpoint/2010/main" val="325178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239" y="246948"/>
            <a:ext cx="9935722" cy="94391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Arial Fett </a:t>
            </a:r>
            <a:r>
              <a:rPr lang="de-DE" dirty="0" smtClean="0"/>
              <a:t>28pt ein- </a:t>
            </a:r>
            <a:r>
              <a:rPr lang="de-DE" dirty="0"/>
              <a:t>bis zweizeilig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77999" y="1599536"/>
            <a:ext cx="4932000" cy="363604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 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BF2A9-D237-443C-BE05-EA9C1C20491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74E6FC76-CA48-2D3F-E9D0-887F96F0B43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06638" y="1677600"/>
            <a:ext cx="4482000" cy="3564000"/>
          </a:xfrm>
          <a:prstGeom prst="rect">
            <a:avLst/>
          </a:prstGeom>
          <a:solidFill>
            <a:schemeClr val="bg2"/>
          </a:solidFill>
        </p:spPr>
        <p:txBody>
          <a:bodyPr wrap="square" lIns="72000" tIns="36000" rIns="0">
            <a:noAutofit/>
          </a:bodyPr>
          <a:lstStyle>
            <a:lvl1pPr>
              <a:defRPr/>
            </a:lvl1pPr>
          </a:lstStyle>
          <a:p>
            <a:r>
              <a:rPr lang="de-DE" dirty="0"/>
              <a:t>Bild einfügen (12,45 x </a:t>
            </a:r>
            <a:r>
              <a:rPr lang="de-DE" dirty="0" smtClean="0"/>
              <a:t>9,9 </a:t>
            </a:r>
            <a:r>
              <a:rPr lang="de-DE" dirty="0"/>
              <a:t>cm)</a:t>
            </a:r>
          </a:p>
        </p:txBody>
      </p:sp>
    </p:spTree>
    <p:extLst>
      <p:ext uri="{BB962C8B-B14F-4D97-AF65-F5344CB8AC3E}">
        <p14:creationId xmlns:p14="http://schemas.microsoft.com/office/powerpoint/2010/main" val="161810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6239" y="246948"/>
            <a:ext cx="9935722" cy="94391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 Arial Fett 28pt</a:t>
            </a:r>
            <a:br>
              <a:rPr lang="de-DE" dirty="0"/>
            </a:br>
            <a:r>
              <a:rPr lang="de-DE" dirty="0"/>
              <a:t>ein- bis zweizeilig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6238" y="1599536"/>
            <a:ext cx="9935722" cy="36360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Erste Ebene Fließtext Arial 14pt ohne Einzug. Zwischenüberschriften und Hervorhebungen manuell fett einstellen.</a:t>
            </a:r>
          </a:p>
          <a:p>
            <a:pPr lvl="1"/>
            <a:r>
              <a:rPr lang="de-DE" dirty="0"/>
              <a:t>Zweite Ebene und alle Folgeebenen im Menü Start &gt; Absatz über „Einzug vergrößern“ bzw. „Listenebene erhöhen“ erstellen.</a:t>
            </a:r>
            <a:br>
              <a:rPr lang="de-DE" dirty="0"/>
            </a:br>
            <a:r>
              <a:rPr lang="de-DE" dirty="0"/>
              <a:t>„Einzug verkleinern“ bzw. „Listenebene verringern“ setze die Einrückungen schrittweise zurück.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51961" y="5644254"/>
            <a:ext cx="360000" cy="144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468BF2A9-D237-443C-BE05-EA9C1C204915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9" name="Grafik 88">
            <a:extLst>
              <a:ext uri="{FF2B5EF4-FFF2-40B4-BE49-F238E27FC236}">
                <a16:creationId xmlns:a16="http://schemas.microsoft.com/office/drawing/2014/main" id="{F1A61B43-237A-AC56-9284-D3DA699E38A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5275" y="5461502"/>
            <a:ext cx="1219200" cy="357930"/>
          </a:xfrm>
          <a:prstGeom prst="rect">
            <a:avLst/>
          </a:prstGeom>
        </p:spPr>
      </p:pic>
      <p:sp>
        <p:nvSpPr>
          <p:cNvPr id="92" name="Textfeld 91">
            <a:extLst>
              <a:ext uri="{FF2B5EF4-FFF2-40B4-BE49-F238E27FC236}">
                <a16:creationId xmlns:a16="http://schemas.microsoft.com/office/drawing/2014/main" id="{B0CBA0AA-D1E1-41A0-33A0-500268AC202A}"/>
              </a:ext>
            </a:extLst>
          </p:cNvPr>
          <p:cNvSpPr txBox="1"/>
          <p:nvPr userDrawn="1"/>
        </p:nvSpPr>
        <p:spPr>
          <a:xfrm>
            <a:off x="5380038" y="5640467"/>
            <a:ext cx="4397662" cy="1387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 defTabSz="457200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800" kern="1200" noProof="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TT.MM.JJJJ / Präsentationstitel</a:t>
            </a:r>
          </a:p>
        </p:txBody>
      </p:sp>
    </p:spTree>
    <p:extLst>
      <p:ext uri="{BB962C8B-B14F-4D97-AF65-F5344CB8AC3E}">
        <p14:creationId xmlns:p14="http://schemas.microsoft.com/office/powerpoint/2010/main" val="159965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77" r:id="rId3"/>
    <p:sldLayoutId id="2147483663" r:id="rId4"/>
    <p:sldLayoutId id="2147483670" r:id="rId5"/>
    <p:sldLayoutId id="2147483662" r:id="rId6"/>
    <p:sldLayoutId id="2147483671" r:id="rId7"/>
    <p:sldLayoutId id="2147483673" r:id="rId8"/>
    <p:sldLayoutId id="2147483676" r:id="rId9"/>
    <p:sldLayoutId id="2147483675" r:id="rId10"/>
    <p:sldLayoutId id="2147483672" r:id="rId11"/>
    <p:sldLayoutId id="2147483666" r:id="rId12"/>
    <p:sldLayoutId id="2147483667" r:id="rId13"/>
    <p:sldLayoutId id="2147483678" r:id="rId14"/>
    <p:sldLayoutId id="2147483679" r:id="rId15"/>
  </p:sldLayoutIdLst>
  <p:hf hdr="0" ftr="0" dt="0"/>
  <p:txStyles>
    <p:titleStyle>
      <a:lvl1pPr algn="l" defTabSz="702409" rtl="0" eaLnBrk="1" latinLnBrk="0" hangingPunct="1">
        <a:lnSpc>
          <a:spcPct val="110000"/>
        </a:lnSpc>
        <a:spcBef>
          <a:spcPct val="0"/>
        </a:spcBef>
        <a:buNone/>
        <a:defRPr lang="en-US" sz="2800" b="1" i="0" kern="1200" dirty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801197" rtl="0" eaLnBrk="1" latinLnBrk="0" hangingPunct="1">
        <a:lnSpc>
          <a:spcPct val="125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00" indent="-144000" algn="l" defTabSz="801197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801197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44000" algn="l" defTabSz="801197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44000" algn="l" defTabSz="801197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03293" indent="-200299" algn="l" defTabSz="801197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7" kern="1200">
          <a:solidFill>
            <a:schemeClr val="tx1"/>
          </a:solidFill>
          <a:latin typeface="+mn-lt"/>
          <a:ea typeface="+mn-ea"/>
          <a:cs typeface="+mn-cs"/>
        </a:defRPr>
      </a:lvl6pPr>
      <a:lvl7pPr marL="2603891" indent="-200299" algn="l" defTabSz="801197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7" kern="1200">
          <a:solidFill>
            <a:schemeClr val="tx1"/>
          </a:solidFill>
          <a:latin typeface="+mn-lt"/>
          <a:ea typeface="+mn-ea"/>
          <a:cs typeface="+mn-cs"/>
        </a:defRPr>
      </a:lvl7pPr>
      <a:lvl8pPr marL="3004490" indent="-200299" algn="l" defTabSz="801197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7" kern="1200">
          <a:solidFill>
            <a:schemeClr val="tx1"/>
          </a:solidFill>
          <a:latin typeface="+mn-lt"/>
          <a:ea typeface="+mn-ea"/>
          <a:cs typeface="+mn-cs"/>
        </a:defRPr>
      </a:lvl8pPr>
      <a:lvl9pPr marL="3405088" indent="-200299" algn="l" defTabSz="801197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1pPr>
      <a:lvl2pPr marL="400599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2pPr>
      <a:lvl3pPr marL="801197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3pPr>
      <a:lvl4pPr marL="1201796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4pPr>
      <a:lvl5pPr marL="1602395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5pPr>
      <a:lvl6pPr marL="2002993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6pPr>
      <a:lvl7pPr marL="2403592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7pPr>
      <a:lvl8pPr marL="2804190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8pPr>
      <a:lvl9pPr marL="3204789" algn="l" defTabSz="801197" rtl="0" eaLnBrk="1" latinLnBrk="0" hangingPunct="1">
        <a:defRPr sz="15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5" userDrawn="1">
          <p15:clr>
            <a:srgbClr val="F26B43"/>
          </p15:clr>
        </p15:guide>
        <p15:guide id="2" pos="237" userDrawn="1">
          <p15:clr>
            <a:srgbClr val="F26B43"/>
          </p15:clr>
        </p15:guide>
        <p15:guide id="3" pos="737" userDrawn="1">
          <p15:clr>
            <a:srgbClr val="F26B43"/>
          </p15:clr>
        </p15:guide>
        <p15:guide id="4" pos="783" userDrawn="1">
          <p15:clr>
            <a:srgbClr val="F26B43"/>
          </p15:clr>
        </p15:guide>
        <p15:guide id="5" pos="1257" userDrawn="1">
          <p15:clr>
            <a:srgbClr val="F26B43"/>
          </p15:clr>
        </p15:guide>
        <p15:guide id="6" pos="1304" userDrawn="1">
          <p15:clr>
            <a:srgbClr val="F26B43"/>
          </p15:clr>
        </p15:guide>
        <p15:guide id="7" pos="1778" userDrawn="1">
          <p15:clr>
            <a:srgbClr val="F26B43"/>
          </p15:clr>
        </p15:guide>
        <p15:guide id="8" pos="1824" userDrawn="1">
          <p15:clr>
            <a:srgbClr val="F26B43"/>
          </p15:clr>
        </p15:guide>
        <p15:guide id="9" pos="2302" userDrawn="1">
          <p15:clr>
            <a:srgbClr val="F26B43"/>
          </p15:clr>
        </p15:guide>
        <p15:guide id="10" pos="2347" userDrawn="1">
          <p15:clr>
            <a:srgbClr val="F26B43"/>
          </p15:clr>
        </p15:guide>
        <p15:guide id="11" pos="2822" userDrawn="1">
          <p15:clr>
            <a:srgbClr val="F26B43"/>
          </p15:clr>
        </p15:guide>
        <p15:guide id="12" pos="2868" userDrawn="1">
          <p15:clr>
            <a:srgbClr val="F26B43"/>
          </p15:clr>
        </p15:guide>
        <p15:guide id="13" pos="3343" userDrawn="1">
          <p15:clr>
            <a:srgbClr val="F26B43"/>
          </p15:clr>
        </p15:guide>
        <p15:guide id="14" pos="3389" userDrawn="1">
          <p15:clr>
            <a:srgbClr val="F26B43"/>
          </p15:clr>
        </p15:guide>
        <p15:guide id="15" pos="3865" userDrawn="1">
          <p15:clr>
            <a:srgbClr val="F26B43"/>
          </p15:clr>
        </p15:guide>
        <p15:guide id="16" pos="3911" userDrawn="1">
          <p15:clr>
            <a:srgbClr val="F26B43"/>
          </p15:clr>
        </p15:guide>
        <p15:guide id="17" pos="4385" userDrawn="1">
          <p15:clr>
            <a:srgbClr val="F26B43"/>
          </p15:clr>
        </p15:guide>
        <p15:guide id="18" pos="4431" userDrawn="1">
          <p15:clr>
            <a:srgbClr val="F26B43"/>
          </p15:clr>
        </p15:guide>
        <p15:guide id="19" pos="4909" userDrawn="1">
          <p15:clr>
            <a:srgbClr val="F26B43"/>
          </p15:clr>
        </p15:guide>
        <p15:guide id="20" pos="4954" userDrawn="1">
          <p15:clr>
            <a:srgbClr val="F26B43"/>
          </p15:clr>
        </p15:guide>
        <p15:guide id="21" pos="5430" userDrawn="1">
          <p15:clr>
            <a:srgbClr val="F26B43"/>
          </p15:clr>
        </p15:guide>
        <p15:guide id="22" pos="5476" userDrawn="1">
          <p15:clr>
            <a:srgbClr val="F26B43"/>
          </p15:clr>
        </p15:guide>
        <p15:guide id="23" pos="5995" userDrawn="1">
          <p15:clr>
            <a:srgbClr val="F26B43"/>
          </p15:clr>
        </p15:guide>
        <p15:guide id="24" pos="5948" userDrawn="1">
          <p15:clr>
            <a:srgbClr val="F26B43"/>
          </p15:clr>
        </p15:guide>
        <p15:guide id="25" pos="6496" userDrawn="1">
          <p15:clr>
            <a:srgbClr val="F26B43"/>
          </p15:clr>
        </p15:guide>
        <p15:guide id="26" orient="horz" pos="602" userDrawn="1">
          <p15:clr>
            <a:srgbClr val="F26B43"/>
          </p15:clr>
        </p15:guide>
        <p15:guide id="27" orient="horz" pos="647" userDrawn="1">
          <p15:clr>
            <a:srgbClr val="F26B43"/>
          </p15:clr>
        </p15:guide>
        <p15:guide id="28" orient="horz" pos="1008" userDrawn="1">
          <p15:clr>
            <a:srgbClr val="F26B43"/>
          </p15:clr>
        </p15:guide>
        <p15:guide id="29" orient="horz" pos="1053" userDrawn="1">
          <p15:clr>
            <a:srgbClr val="F26B43"/>
          </p15:clr>
        </p15:guide>
        <p15:guide id="30" orient="horz" pos="1418" userDrawn="1">
          <p15:clr>
            <a:srgbClr val="F26B43"/>
          </p15:clr>
        </p15:guide>
        <p15:guide id="31" orient="horz" pos="1462" userDrawn="1">
          <p15:clr>
            <a:srgbClr val="F26B43"/>
          </p15:clr>
        </p15:guide>
        <p15:guide id="32" orient="horz" pos="1826" userDrawn="1">
          <p15:clr>
            <a:srgbClr val="F26B43"/>
          </p15:clr>
        </p15:guide>
        <p15:guide id="33" orient="horz" pos="1870" userDrawn="1">
          <p15:clr>
            <a:srgbClr val="F26B43"/>
          </p15:clr>
        </p15:guide>
        <p15:guide id="34" orient="horz" pos="2232" userDrawn="1">
          <p15:clr>
            <a:srgbClr val="F26B43"/>
          </p15:clr>
        </p15:guide>
        <p15:guide id="35" orient="horz" pos="2277" userDrawn="1">
          <p15:clr>
            <a:srgbClr val="F26B43"/>
          </p15:clr>
        </p15:guide>
        <p15:guide id="36" orient="horz" pos="2642" userDrawn="1">
          <p15:clr>
            <a:srgbClr val="F26B43"/>
          </p15:clr>
        </p15:guide>
        <p15:guide id="37" orient="horz" pos="2687" userDrawn="1">
          <p15:clr>
            <a:srgbClr val="F26B43"/>
          </p15:clr>
        </p15:guide>
        <p15:guide id="38" orient="horz" pos="3049" userDrawn="1">
          <p15:clr>
            <a:srgbClr val="F26B43"/>
          </p15:clr>
        </p15:guide>
        <p15:guide id="39" orient="horz" pos="3298" userDrawn="1">
          <p15:clr>
            <a:srgbClr val="F26B43"/>
          </p15:clr>
        </p15:guide>
        <p15:guide id="40" orient="horz" pos="3434" userDrawn="1">
          <p15:clr>
            <a:srgbClr val="F26B43"/>
          </p15:clr>
        </p15:guide>
        <p15:guide id="41" orient="horz" pos="3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6.jp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2AB11CA7-BE53-B46D-2ED3-A706D60D142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264" y="0"/>
            <a:ext cx="10757693" cy="6008687"/>
            <a:chOff x="0" y="0"/>
            <a:chExt cx="12278265" cy="6858000"/>
          </a:xfrm>
        </p:grpSpPr>
        <p:pic>
          <p:nvPicPr>
            <p:cNvPr id="4" name="Grafik 3" descr="Ein Bild, das Text, Schrift, Symbol, Logo enthält.&#10;&#10;Automatisch generierte Beschreibung">
              <a:extLst>
                <a:ext uri="{FF2B5EF4-FFF2-40B4-BE49-F238E27FC236}">
                  <a16:creationId xmlns:a16="http://schemas.microsoft.com/office/drawing/2014/main" id="{6593436A-4D44-6306-48D8-1CC6ABCB91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96" t="17251" r="11036" b="14812"/>
            <a:stretch/>
          </p:blipFill>
          <p:spPr>
            <a:xfrm>
              <a:off x="215892" y="99330"/>
              <a:ext cx="1444863" cy="849446"/>
            </a:xfrm>
            <a:prstGeom prst="rect">
              <a:avLst/>
            </a:prstGeom>
          </p:spPr>
        </p:pic>
        <p:sp>
          <p:nvSpPr>
            <p:cNvPr id="5" name="Text Box 8">
              <a:extLst>
                <a:ext uri="{FF2B5EF4-FFF2-40B4-BE49-F238E27FC236}">
                  <a16:creationId xmlns:a16="http://schemas.microsoft.com/office/drawing/2014/main" id="{4792AFDD-0D65-6635-F589-3887341D3A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92098" y="47167"/>
              <a:ext cx="10186167" cy="720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5511" tIns="7755" rIns="15511" bIns="7755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002060"/>
                  </a:solidFill>
                  <a:cs typeface="Calibri" panose="020F0502020204030204" pitchFamily="34" charset="0"/>
                </a:rPr>
                <a:t>Long-term efficacy of endotype-based drug therapy on quality of life and symptom management in coronary vasomotion disorders</a:t>
              </a:r>
            </a:p>
          </p:txBody>
        </p:sp>
        <p:cxnSp>
          <p:nvCxnSpPr>
            <p:cNvPr id="9" name="Gerade Verbindung 8">
              <a:extLst>
                <a:ext uri="{FF2B5EF4-FFF2-40B4-BE49-F238E27FC236}">
                  <a16:creationId xmlns:a16="http://schemas.microsoft.com/office/drawing/2014/main" id="{ABA0D41B-CDF1-1C49-9E02-7329C48C3E66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>
            <a:xfrm>
              <a:off x="1876425" y="0"/>
              <a:ext cx="0" cy="1353316"/>
            </a:xfrm>
            <a:prstGeom prst="line">
              <a:avLst/>
            </a:prstGeom>
            <a:ln>
              <a:solidFill>
                <a:srgbClr val="6F788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49666933-9B87-C113-2C03-BF981CD094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6714000"/>
              <a:ext cx="12192000" cy="144000"/>
            </a:xfrm>
            <a:prstGeom prst="rect">
              <a:avLst/>
            </a:prstGeom>
            <a:solidFill>
              <a:srgbClr val="1A1A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577" dirty="0"/>
            </a:p>
          </p:txBody>
        </p:sp>
      </p:grpSp>
      <p:grpSp>
        <p:nvGrpSpPr>
          <p:cNvPr id="51" name="Gruppieren 50"/>
          <p:cNvGrpSpPr/>
          <p:nvPr/>
        </p:nvGrpSpPr>
        <p:grpSpPr>
          <a:xfrm>
            <a:off x="3264" y="769011"/>
            <a:ext cx="10685374" cy="208198"/>
            <a:chOff x="3264" y="732729"/>
            <a:chExt cx="10685374" cy="259577"/>
          </a:xfrm>
        </p:grpSpPr>
        <p:sp>
          <p:nvSpPr>
            <p:cNvPr id="43" name="Rechteck 42"/>
            <p:cNvSpPr/>
            <p:nvPr/>
          </p:nvSpPr>
          <p:spPr>
            <a:xfrm>
              <a:off x="3264" y="763453"/>
              <a:ext cx="10685374" cy="216052"/>
            </a:xfrm>
            <a:prstGeom prst="rect">
              <a:avLst/>
            </a:prstGeom>
            <a:solidFill>
              <a:srgbClr val="CCEB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altLang="de-DE" dirty="0">
                  <a:solidFill>
                    <a:schemeClr val="accent3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 </a:t>
              </a:r>
            </a:p>
          </p:txBody>
        </p:sp>
        <p:sp>
          <p:nvSpPr>
            <p:cNvPr id="46" name="Textfeld 45"/>
            <p:cNvSpPr txBox="1"/>
            <p:nvPr/>
          </p:nvSpPr>
          <p:spPr>
            <a:xfrm>
              <a:off x="1875191" y="732729"/>
              <a:ext cx="7058025" cy="2595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801197">
                <a:lnSpc>
                  <a:spcPct val="125000"/>
                </a:lnSpc>
              </a:pP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L. Saccardi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A. Hubert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C. Kroll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A. Seitz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U. Sechtem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R. Bekeredjian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r>
                <a:rPr lang="de-DE" altLang="de-DE" sz="12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, P. Ong</a:t>
              </a:r>
              <a:r>
                <a:rPr lang="de-DE" altLang="de-DE" sz="1200" baseline="30000" dirty="0">
                  <a:solidFill>
                    <a:schemeClr val="accent3">
                      <a:lumMod val="50000"/>
                    </a:schemeClr>
                  </a:solidFill>
                  <a:cs typeface="Calibri" panose="020F0502020204030204" pitchFamily="34" charset="0"/>
                </a:rPr>
                <a:t>1</a:t>
              </a:r>
              <a:endParaRPr lang="de-DE" sz="1200" kern="1200" noProof="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uppieren 46"/>
          <p:cNvGrpSpPr/>
          <p:nvPr/>
        </p:nvGrpSpPr>
        <p:grpSpPr>
          <a:xfrm>
            <a:off x="3264" y="964660"/>
            <a:ext cx="10685374" cy="184721"/>
            <a:chOff x="3264" y="945610"/>
            <a:chExt cx="10685374" cy="184721"/>
          </a:xfrm>
        </p:grpSpPr>
        <p:sp>
          <p:nvSpPr>
            <p:cNvPr id="110" name="Rechteck 109"/>
            <p:cNvSpPr/>
            <p:nvPr/>
          </p:nvSpPr>
          <p:spPr>
            <a:xfrm>
              <a:off x="3264" y="950331"/>
              <a:ext cx="10685374" cy="180000"/>
            </a:xfrm>
            <a:prstGeom prst="rect">
              <a:avLst/>
            </a:prstGeom>
            <a:solidFill>
              <a:srgbClr val="1A1A5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1" name="Textfeld 110"/>
            <p:cNvSpPr txBox="1"/>
            <p:nvPr/>
          </p:nvSpPr>
          <p:spPr>
            <a:xfrm>
              <a:off x="1875192" y="945610"/>
              <a:ext cx="705802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defRPr/>
              </a:pPr>
              <a:r>
                <a:rPr lang="en-US" sz="1200" b="1" baseline="30000" dirty="0">
                  <a:solidFill>
                    <a:schemeClr val="bg1"/>
                  </a:solidFill>
                  <a:cs typeface="Calibri" panose="020F0502020204030204" pitchFamily="34" charset="0"/>
                </a:rPr>
                <a:t>1</a:t>
              </a:r>
              <a:r>
                <a:rPr lang="de-DE" sz="1200" dirty="0">
                  <a:solidFill>
                    <a:schemeClr val="bg1"/>
                  </a:solidFill>
                  <a:cs typeface="Calibri" panose="020F0502020204030204" pitchFamily="34" charset="0"/>
                </a:rPr>
                <a:t>Robert-Bosch-Hospital, Department of Cardiology and Angiology, Stuttgart, Germany</a:t>
              </a:r>
            </a:p>
          </p:txBody>
        </p:sp>
      </p:grpSp>
      <p:sp>
        <p:nvSpPr>
          <p:cNvPr id="56" name="Rechteck 55"/>
          <p:cNvSpPr/>
          <p:nvPr/>
        </p:nvSpPr>
        <p:spPr>
          <a:xfrm>
            <a:off x="6835866" y="1552169"/>
            <a:ext cx="2139501" cy="3431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/>
          <p:cNvSpPr>
            <a:spLocks noChangeAspect="1"/>
          </p:cNvSpPr>
          <p:nvPr/>
        </p:nvSpPr>
        <p:spPr>
          <a:xfrm>
            <a:off x="-16280" y="1151961"/>
            <a:ext cx="10703006" cy="4730559"/>
          </a:xfrm>
          <a:prstGeom prst="rect">
            <a:avLst/>
          </a:prstGeom>
          <a:solidFill>
            <a:srgbClr val="EC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8884542" y="1291160"/>
            <a:ext cx="1725412" cy="36990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36575" y="1229294"/>
            <a:ext cx="2515185" cy="16884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39" name="Gruppieren 38"/>
          <p:cNvGrpSpPr/>
          <p:nvPr/>
        </p:nvGrpSpPr>
        <p:grpSpPr>
          <a:xfrm>
            <a:off x="31146" y="1195183"/>
            <a:ext cx="3533605" cy="1080260"/>
            <a:chOff x="46144" y="1217633"/>
            <a:chExt cx="2486238" cy="1263162"/>
          </a:xfrm>
        </p:grpSpPr>
        <p:sp>
          <p:nvSpPr>
            <p:cNvPr id="28" name="Rechteck 27"/>
            <p:cNvSpPr/>
            <p:nvPr/>
          </p:nvSpPr>
          <p:spPr>
            <a:xfrm>
              <a:off x="46144" y="1368950"/>
              <a:ext cx="2486238" cy="10259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46144" y="1217633"/>
              <a:ext cx="2486238" cy="138914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8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Background</a:t>
              </a:r>
              <a:endParaRPr lang="en-GB" sz="7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  <p:sp>
          <p:nvSpPr>
            <p:cNvPr id="20" name="Text Box 6">
              <a:extLst>
                <a:ext uri="{FF2B5EF4-FFF2-40B4-BE49-F238E27FC236}">
                  <a16:creationId xmlns:a16="http://schemas.microsoft.com/office/drawing/2014/main" id="{08267EF8-0A83-67D9-4BAE-EE66A3D72C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67" y="1364838"/>
              <a:ext cx="2421865" cy="11159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just">
                <a:defRPr/>
              </a:pPr>
              <a:r>
                <a:rPr lang="en-GB" sz="8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Coronary Vasomotion Disorders </a:t>
              </a:r>
              <a:r>
                <a:rPr lang="en-GB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are a 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common cause for Angina pectoris without obstructive coronary artery disease (ANOCA).</a:t>
              </a:r>
            </a:p>
            <a:p>
              <a:pPr algn="just">
                <a:defRPr/>
              </a:pP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They pose a major therapeutic challenge due to: </a:t>
              </a:r>
            </a:p>
            <a:p>
              <a:pPr lvl="0"/>
              <a:r>
                <a:rPr lang="en-US" sz="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●    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heterogeneous clinical presentation </a:t>
              </a:r>
            </a:p>
            <a:p>
              <a:pPr lvl="0"/>
              <a:r>
                <a:rPr lang="en-US" sz="600" dirty="0">
                  <a:latin typeface="Arial" panose="020B0604020202020204" pitchFamily="34" charset="0"/>
                  <a:cs typeface="Arial" panose="020B0604020202020204" pitchFamily="34" charset="0"/>
                </a:rPr>
                <a:t>●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broad spectrum of subtypes (so-called endotypes) </a:t>
              </a:r>
              <a:r>
                <a:rPr lang="en-US" sz="800" dirty="0" smtClean="0">
                  <a:latin typeface="Arial" panose="020B0604020202020204" pitchFamily="34" charset="0"/>
                </a:rPr>
                <a:t>including coronary                                                          </a:t>
              </a:r>
              <a:r>
                <a:rPr lang="en-US" sz="800" dirty="0" smtClean="0">
                  <a:solidFill>
                    <a:srgbClr val="FFFFFF"/>
                  </a:solidFill>
                  <a:latin typeface="Arial" panose="020B0604020202020204" pitchFamily="34" charset="0"/>
                </a:rPr>
                <a:t>----</a:t>
              </a:r>
              <a:r>
                <a:rPr lang="en-US" sz="800" dirty="0" smtClean="0">
                  <a:latin typeface="Arial" panose="020B0604020202020204" pitchFamily="34" charset="0"/>
                </a:rPr>
                <a:t>spasm, vasodilation disorders or combined vasomotion disorders</a:t>
              </a:r>
              <a:endParaRPr lang="en-US" sz="8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/>
              <a:r>
                <a:rPr lang="en-US" sz="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●    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often long-term refractory symptoms and severely impaired quality of life</a:t>
              </a:r>
            </a:p>
            <a:p>
              <a:pPr lvl="0"/>
              <a:endParaRPr lang="en-US" sz="5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28067" y="2242120"/>
            <a:ext cx="3538093" cy="536214"/>
            <a:chOff x="46144" y="2892331"/>
            <a:chExt cx="2486238" cy="536214"/>
          </a:xfrm>
        </p:grpSpPr>
        <p:sp>
          <p:nvSpPr>
            <p:cNvPr id="45" name="Rechteck 44"/>
            <p:cNvSpPr/>
            <p:nvPr/>
          </p:nvSpPr>
          <p:spPr>
            <a:xfrm>
              <a:off x="46144" y="3013836"/>
              <a:ext cx="2486238" cy="4147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1" name="Text Box 6">
              <a:extLst>
                <a:ext uri="{FF2B5EF4-FFF2-40B4-BE49-F238E27FC236}">
                  <a16:creationId xmlns:a16="http://schemas.microsoft.com/office/drawing/2014/main" id="{BEF8734E-2CCA-C42E-0021-4BB9199F3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351" y="3019311"/>
              <a:ext cx="2402135" cy="38498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just">
                <a:defRPr/>
              </a:pPr>
              <a:r>
                <a:rPr lang="en-US" sz="800" dirty="0" smtClean="0">
                  <a:latin typeface="+mn-lt"/>
                  <a:cs typeface="Arial" charset="0"/>
                </a:rPr>
                <a:t>The </a:t>
              </a:r>
              <a:r>
                <a:rPr lang="en-US" sz="800" dirty="0">
                  <a:latin typeface="+mn-lt"/>
                  <a:cs typeface="Arial" charset="0"/>
                </a:rPr>
                <a:t>purpose of this study was to evaluate the </a:t>
              </a:r>
              <a: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long-term benefits </a:t>
              </a:r>
              <a:r>
                <a:rPr lang="en-US" sz="800" dirty="0">
                  <a:latin typeface="+mn-lt"/>
                  <a:cs typeface="Arial" charset="0"/>
                </a:rPr>
                <a:t>of </a:t>
              </a:r>
              <a:r>
                <a:rPr lang="en-US" sz="8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endotype-based </a:t>
              </a:r>
              <a: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drug therapy</a:t>
              </a:r>
              <a:r>
                <a:rPr lang="en-US" sz="800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 </a:t>
              </a:r>
              <a:r>
                <a:rPr lang="en-US" sz="800" dirty="0">
                  <a:latin typeface="+mn-lt"/>
                  <a:cs typeface="Arial" charset="0"/>
                </a:rPr>
                <a:t>on quality of life and symptom management in </a:t>
              </a:r>
              <a:r>
                <a:rPr lang="en-US" sz="8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ANOCA patients </a:t>
              </a:r>
              <a:r>
                <a:rPr lang="en-US" sz="800" dirty="0" smtClean="0">
                  <a:latin typeface="+mn-lt"/>
                  <a:cs typeface="Arial" charset="0"/>
                </a:rPr>
                <a:t>with coronary vasomotion disorders.</a:t>
              </a:r>
              <a:endParaRPr lang="en-GB" sz="800" dirty="0">
                <a:latin typeface="+mn-lt"/>
                <a:cs typeface="Arial" charset="0"/>
              </a:endParaRPr>
            </a:p>
          </p:txBody>
        </p:sp>
        <p:sp>
          <p:nvSpPr>
            <p:cNvPr id="38" name="Rechteck 37"/>
            <p:cNvSpPr/>
            <p:nvPr/>
          </p:nvSpPr>
          <p:spPr>
            <a:xfrm>
              <a:off x="46144" y="2892331"/>
              <a:ext cx="2486238" cy="118800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800" b="1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Purpose</a:t>
              </a:r>
              <a:endParaRPr lang="en-GB" sz="7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</p:grpSp>
      <p:sp>
        <p:nvSpPr>
          <p:cNvPr id="50" name="Textfeld 49"/>
          <p:cNvSpPr txBox="1"/>
          <p:nvPr/>
        </p:nvSpPr>
        <p:spPr>
          <a:xfrm>
            <a:off x="3654633" y="3937955"/>
            <a:ext cx="2648734" cy="2693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700" b="1" dirty="0">
                <a:solidFill>
                  <a:schemeClr val="accent3">
                    <a:lumMod val="50000"/>
                  </a:schemeClr>
                </a:solidFill>
              </a:rPr>
              <a:t>Fig </a:t>
            </a:r>
            <a:r>
              <a:rPr lang="de-DE" sz="700" b="1" dirty="0" smtClean="0">
                <a:solidFill>
                  <a:schemeClr val="accent3">
                    <a:lumMod val="50000"/>
                  </a:schemeClr>
                </a:solidFill>
              </a:rPr>
              <a:t>2: </a:t>
            </a:r>
            <a:r>
              <a:rPr lang="de-DE" sz="700" dirty="0">
                <a:solidFill>
                  <a:schemeClr val="accent3">
                    <a:lumMod val="50000"/>
                  </a:schemeClr>
                </a:solidFill>
              </a:rPr>
              <a:t>Medication </a:t>
            </a:r>
            <a:r>
              <a:rPr lang="de-DE" sz="700" dirty="0" smtClean="0">
                <a:solidFill>
                  <a:schemeClr val="accent3">
                    <a:lumMod val="50000"/>
                  </a:schemeClr>
                </a:solidFill>
              </a:rPr>
              <a:t>after initial therapy optimization and at 3 year follow-up (n=38)</a:t>
            </a:r>
            <a:endParaRPr lang="de-DE" sz="7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5" name="Text Box 8">
            <a:extLst>
              <a:ext uri="{FF2B5EF4-FFF2-40B4-BE49-F238E27FC236}">
                <a16:creationId xmlns:a16="http://schemas.microsoft.com/office/drawing/2014/main" id="{5BA84C04-27C2-DAD0-7597-33596BE99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1692" y="1318593"/>
            <a:ext cx="2835395" cy="12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5501" tIns="7750" rIns="15501" bIns="77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GB" altLang="de-DE" sz="7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 1: </a:t>
            </a:r>
            <a:r>
              <a:rPr lang="en-US" altLang="de-DE" sz="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Baseline </a:t>
            </a:r>
            <a:r>
              <a:rPr lang="en-US" altLang="de-DE" sz="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characteristics </a:t>
            </a:r>
            <a:r>
              <a:rPr lang="en-US" altLang="de-DE" sz="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assessed at inclusion (</a:t>
            </a:r>
            <a:r>
              <a:rPr lang="en-US" altLang="de-DE" sz="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n=50)</a:t>
            </a:r>
          </a:p>
        </p:txBody>
      </p:sp>
      <p:graphicFrame>
        <p:nvGraphicFramePr>
          <p:cNvPr id="66" name="Tabelle 65">
            <a:extLst>
              <a:ext uri="{FF2B5EF4-FFF2-40B4-BE49-F238E27FC236}">
                <a16:creationId xmlns:a16="http://schemas.microsoft.com/office/drawing/2014/main" id="{A2AFE8F8-B569-97E9-D396-B0B9827EF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714402"/>
              </p:ext>
            </p:extLst>
          </p:nvPr>
        </p:nvGraphicFramePr>
        <p:xfrm>
          <a:off x="3654634" y="1454102"/>
          <a:ext cx="2537820" cy="24813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73885">
                  <a:extLst>
                    <a:ext uri="{9D8B030D-6E8A-4147-A177-3AD203B41FA5}">
                      <a16:colId xmlns:a16="http://schemas.microsoft.com/office/drawing/2014/main" val="402140829"/>
                    </a:ext>
                  </a:extLst>
                </a:gridCol>
                <a:gridCol w="763935">
                  <a:extLst>
                    <a:ext uri="{9D8B030D-6E8A-4147-A177-3AD203B41FA5}">
                      <a16:colId xmlns:a16="http://schemas.microsoft.com/office/drawing/2014/main" val="1829793857"/>
                    </a:ext>
                  </a:extLst>
                </a:gridCol>
              </a:tblGrid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</a:t>
                      </a:r>
                      <a:endParaRPr lang="de-DE" sz="800" b="1" i="0" kern="1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1" i="0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inclusion</a:t>
                      </a:r>
                      <a:endParaRPr lang="de-DE" sz="800" b="1" i="0" kern="1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526176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de-DE" sz="8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(100%)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596567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</a:t>
                      </a:r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 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62752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Sex</a:t>
                      </a:r>
                      <a:endParaRPr lang="de-DE" sz="800" b="1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b="0" i="0" kern="1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452572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Male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(44%)</a:t>
                      </a: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133488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Female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011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dirty="0" smtClean="0">
                          <a:solidFill>
                            <a:schemeClr val="tx1"/>
                          </a:solidFill>
                        </a:rPr>
                        <a:t>28 (56%)</a:t>
                      </a: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92535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CVRF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887638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pPr algn="l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Hypertension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(74%)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640216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pPr algn="l"/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de-DE" sz="800" b="0" i="0" kern="1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Dyslipidemia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(LDL &gt; 130)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(80%)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99446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pPr algn="l"/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Diabetes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(8%)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707216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pPr algn="l"/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Smoking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(18%)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05142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pPr algn="l"/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Positive 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</a:t>
                      </a:r>
                      <a:r>
                        <a:rPr lang="de-DE" sz="800" b="0" i="0" kern="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istory of</a:t>
                      </a:r>
                      <a:r>
                        <a:rPr lang="de-DE" sz="800" b="0" i="0" kern="1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CVD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(22%)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467683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LVEF</a:t>
                      </a:r>
                      <a:r>
                        <a:rPr lang="de-DE" sz="800" b="0" i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de-DE" sz="800" b="0" i="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± 7%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86633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1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Endotype of vasomotion disorder</a:t>
                      </a: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801197" rtl="0" eaLnBrk="1" latinLnBrk="0" hangingPunct="1"/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940571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Coronary spasm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1197" rtl="0" eaLnBrk="1" latinLnBrk="0" hangingPunct="1"/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(60%)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351447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Vasodilation disorder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1197" rtl="0" eaLnBrk="1" latinLnBrk="0" hangingPunct="1"/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(6%)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961206"/>
                  </a:ext>
                </a:extLst>
              </a:tr>
              <a:tr h="145962">
                <a:tc>
                  <a:txBody>
                    <a:bodyPr/>
                    <a:lstStyle/>
                    <a:p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Combined vasomotion disorder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1197" rtl="0" eaLnBrk="1" latinLnBrk="0" hangingPunct="1"/>
                      <a:r>
                        <a:rPr lang="de-DE" sz="800" b="0" i="0" kern="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 (34%)</a:t>
                      </a:r>
                      <a:endParaRPr lang="de-DE" sz="800" b="0" i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9548" marR="59548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050156"/>
                  </a:ext>
                </a:extLst>
              </a:tr>
            </a:tbl>
          </a:graphicData>
        </a:graphic>
      </p:graphicFrame>
      <p:grpSp>
        <p:nvGrpSpPr>
          <p:cNvPr id="49" name="Gruppieren 48"/>
          <p:cNvGrpSpPr/>
          <p:nvPr/>
        </p:nvGrpSpPr>
        <p:grpSpPr>
          <a:xfrm>
            <a:off x="28066" y="2820938"/>
            <a:ext cx="3538094" cy="1862402"/>
            <a:chOff x="-4158247" y="2921557"/>
            <a:chExt cx="2792012" cy="2494225"/>
          </a:xfrm>
        </p:grpSpPr>
        <p:sp>
          <p:nvSpPr>
            <p:cNvPr id="48" name="Rechteck 47"/>
            <p:cNvSpPr/>
            <p:nvPr/>
          </p:nvSpPr>
          <p:spPr>
            <a:xfrm>
              <a:off x="-4158247" y="3083250"/>
              <a:ext cx="2787704" cy="23257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50" dirty="0"/>
            </a:p>
          </p:txBody>
        </p:sp>
        <p:sp>
          <p:nvSpPr>
            <p:cNvPr id="21" name="Text Box 6">
              <a:extLst>
                <a:ext uri="{FF2B5EF4-FFF2-40B4-BE49-F238E27FC236}">
                  <a16:creationId xmlns:a16="http://schemas.microsoft.com/office/drawing/2014/main" id="{E7B0E160-B627-2848-A2E8-3AEA405C9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104630" y="3086557"/>
              <a:ext cx="2734087" cy="232922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Study Population and Design</a:t>
              </a:r>
              <a:b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800" dirty="0" smtClean="0">
                  <a:latin typeface="+mn-lt"/>
                  <a:cs typeface="Arial" charset="0"/>
                </a:rPr>
                <a:t>50 </a:t>
              </a:r>
              <a:r>
                <a:rPr lang="en-US" sz="800" dirty="0">
                  <a:latin typeface="+mn-lt"/>
                  <a:cs typeface="Arial" charset="0"/>
                </a:rPr>
                <a:t>patients diagnosed with coronary vasomotion disorder via invasive </a:t>
              </a:r>
              <a:r>
                <a:rPr lang="en-US" sz="800" dirty="0" smtClean="0">
                  <a:latin typeface="+mn-lt"/>
                  <a:cs typeface="Arial" charset="0"/>
                </a:rPr>
                <a:t>coronary function </a:t>
              </a:r>
              <a:r>
                <a:rPr lang="en-US" sz="800" dirty="0">
                  <a:latin typeface="+mn-lt"/>
                  <a:cs typeface="Arial" charset="0"/>
                </a:rPr>
                <a:t>testing were enrolled between 04/2021 and 02/2022. All received targeted, guideline-based, endotype-adapted antianginal therapy</a:t>
              </a:r>
              <a:r>
                <a:rPr lang="en-US" sz="800" dirty="0" smtClean="0">
                  <a:latin typeface="+mn-lt"/>
                  <a:cs typeface="Arial" charset="0"/>
                </a:rPr>
                <a:t>.</a:t>
              </a:r>
            </a:p>
            <a:p>
              <a:r>
                <a:rPr lang="en-US" sz="8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Therapy </a:t>
              </a:r>
              <a: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Optimization (0–3 months)</a:t>
              </a:r>
              <a:b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800" dirty="0">
                  <a:latin typeface="+mn-lt"/>
                  <a:cs typeface="Arial" charset="0"/>
                </a:rPr>
                <a:t>Patients underwent </a:t>
              </a:r>
              <a:r>
                <a:rPr lang="en-US" sz="800" dirty="0" smtClean="0">
                  <a:latin typeface="+mn-lt"/>
                  <a:cs typeface="Arial" charset="0"/>
                </a:rPr>
                <a:t>consultations every 2 weeks </a:t>
              </a:r>
              <a:r>
                <a:rPr lang="en-US" sz="800" dirty="0">
                  <a:latin typeface="+mn-lt"/>
                  <a:cs typeface="Arial" charset="0"/>
                </a:rPr>
                <a:t>for medication adjustments based on symptoms and response. </a:t>
              </a:r>
              <a:r>
                <a:rPr lang="en-US" sz="800" dirty="0" smtClean="0">
                  <a:latin typeface="+mn-lt"/>
                  <a:cs typeface="Arial" charset="0"/>
                </a:rPr>
                <a:t>Symptom severity and </a:t>
              </a:r>
              <a:r>
                <a:rPr lang="en-US" sz="800" dirty="0" smtClean="0">
                  <a:latin typeface="+mn-lt"/>
                  <a:cs typeface="Arial" charset="0"/>
                </a:rPr>
                <a:t>quality </a:t>
              </a:r>
              <a:r>
                <a:rPr lang="en-US" sz="800" dirty="0">
                  <a:latin typeface="+mn-lt"/>
                  <a:cs typeface="Arial" charset="0"/>
                </a:rPr>
                <a:t>of life </a:t>
              </a:r>
              <a:r>
                <a:rPr lang="en-US" sz="800" dirty="0" smtClean="0">
                  <a:latin typeface="+mn-lt"/>
                  <a:cs typeface="Arial" charset="0"/>
                </a:rPr>
                <a:t>were </a:t>
              </a:r>
              <a:r>
                <a:rPr lang="en-US" sz="800" dirty="0">
                  <a:latin typeface="+mn-lt"/>
                  <a:cs typeface="Arial" charset="0"/>
                </a:rPr>
                <a:t>assessed monthly using the Seattle Angina Questionnaire-7 (SAQ-7, 0–100 scale</a:t>
              </a:r>
              <a:r>
                <a:rPr lang="en-US" sz="800" dirty="0" smtClean="0">
                  <a:latin typeface="+mn-lt"/>
                  <a:cs typeface="Arial" charset="0"/>
                </a:rPr>
                <a:t>).</a:t>
              </a:r>
            </a:p>
            <a:p>
              <a:r>
                <a:rPr lang="en-US" sz="8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Long-Term </a:t>
              </a:r>
              <a: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Follow-Up (3 years)</a:t>
              </a:r>
              <a:br>
                <a:rPr lang="en-US" sz="8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800" dirty="0" smtClean="0">
                  <a:latin typeface="+mn-lt"/>
                  <a:cs typeface="Arial" charset="0"/>
                </a:rPr>
                <a:t>After therapy optimization, patients </a:t>
              </a:r>
              <a:r>
                <a:rPr lang="en-US" sz="800" dirty="0">
                  <a:latin typeface="+mn-lt"/>
                  <a:cs typeface="Arial" charset="0"/>
                </a:rPr>
                <a:t>had outpatient visit access as needed. At 3 years, 38 patients (76%) were available for </a:t>
              </a:r>
              <a:r>
                <a:rPr lang="en-US" sz="800" dirty="0" smtClean="0">
                  <a:latin typeface="+mn-lt"/>
                  <a:cs typeface="Arial" charset="0"/>
                </a:rPr>
                <a:t>long-term follow-up</a:t>
              </a:r>
              <a:r>
                <a:rPr lang="en-US" sz="800" dirty="0">
                  <a:latin typeface="+mn-lt"/>
                  <a:cs typeface="Arial" charset="0"/>
                </a:rPr>
                <a:t>. </a:t>
              </a:r>
              <a:endParaRPr lang="en-US" sz="800" dirty="0" smtClean="0">
                <a:latin typeface="+mn-lt"/>
                <a:cs typeface="Arial" charset="0"/>
              </a:endParaRPr>
            </a:p>
            <a:p>
              <a:r>
                <a:rPr lang="en-US" sz="800" dirty="0" smtClean="0">
                  <a:latin typeface="+mn-lt"/>
                  <a:cs typeface="Arial" charset="0"/>
                </a:rPr>
                <a:t>SAQ-7 and medication use were </a:t>
              </a:r>
              <a:r>
                <a:rPr lang="en-US" sz="800" dirty="0">
                  <a:latin typeface="+mn-lt"/>
                  <a:cs typeface="Arial" charset="0"/>
                </a:rPr>
                <a:t>reassessed to evaluate long-term angina-related health status and </a:t>
              </a:r>
              <a:r>
                <a:rPr lang="en-US" sz="800" dirty="0" smtClean="0">
                  <a:latin typeface="+mn-lt"/>
                  <a:cs typeface="Arial" charset="0"/>
                </a:rPr>
                <a:t>therapy continuity.</a:t>
              </a:r>
              <a:endParaRPr lang="en-US" sz="800" dirty="0">
                <a:latin typeface="+mn-lt"/>
                <a:cs typeface="Arial" charset="0"/>
              </a:endParaRPr>
            </a:p>
          </p:txBody>
        </p:sp>
        <p:sp>
          <p:nvSpPr>
            <p:cNvPr id="40" name="Rechteck 39"/>
            <p:cNvSpPr/>
            <p:nvPr/>
          </p:nvSpPr>
          <p:spPr>
            <a:xfrm>
              <a:off x="-4158247" y="2921557"/>
              <a:ext cx="2792012" cy="159103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800" b="1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Methods</a:t>
              </a:r>
              <a:endParaRPr lang="en-GB" sz="3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</p:grpSp>
      <p:grpSp>
        <p:nvGrpSpPr>
          <p:cNvPr id="70" name="Gruppieren 69"/>
          <p:cNvGrpSpPr>
            <a:grpSpLocks noChangeAspect="1"/>
          </p:cNvGrpSpPr>
          <p:nvPr/>
        </p:nvGrpSpPr>
        <p:grpSpPr>
          <a:xfrm>
            <a:off x="8927474" y="1338988"/>
            <a:ext cx="1750278" cy="1794762"/>
            <a:chOff x="5798214" y="1108759"/>
            <a:chExt cx="1855853" cy="1903024"/>
          </a:xfrm>
        </p:grpSpPr>
        <p:pic>
          <p:nvPicPr>
            <p:cNvPr id="71" name="Grafik 7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3875" y="1443476"/>
              <a:ext cx="1484215" cy="1568307"/>
            </a:xfrm>
            <a:prstGeom prst="rect">
              <a:avLst/>
            </a:prstGeom>
          </p:spPr>
        </p:pic>
        <p:sp>
          <p:nvSpPr>
            <p:cNvPr id="72" name="Text Box 8">
              <a:extLst>
                <a:ext uri="{FF2B5EF4-FFF2-40B4-BE49-F238E27FC236}">
                  <a16:creationId xmlns:a16="http://schemas.microsoft.com/office/drawing/2014/main" id="{081AC2F2-CF8C-4C45-2F31-D07EAEA488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8214" y="1108759"/>
              <a:ext cx="1855853" cy="245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defRPr/>
              </a:pPr>
              <a:r>
                <a:rPr lang="en-GB" altLang="de-DE" sz="700" b="1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Fig 5: </a:t>
              </a:r>
              <a:r>
                <a:rPr lang="en-GB" altLang="de-DE" sz="700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Diagnosed endotypes in patients</a:t>
              </a:r>
            </a:p>
            <a:p>
              <a:pPr>
                <a:defRPr/>
              </a:pPr>
              <a:r>
                <a:rPr lang="en-GB" altLang="de-DE" sz="700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followed up after 3 years (n=38) </a:t>
              </a:r>
              <a:endParaRPr lang="en-GB" altLang="de-DE" sz="7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" name="Text Box 8">
            <a:extLst>
              <a:ext uri="{FF2B5EF4-FFF2-40B4-BE49-F238E27FC236}">
                <a16:creationId xmlns:a16="http://schemas.microsoft.com/office/drawing/2014/main" id="{081AC2F2-CF8C-4C45-2F31-D07EAEA48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2414" y="3274592"/>
            <a:ext cx="2092791" cy="12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5501" tIns="7750" rIns="15501" bIns="77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GB" altLang="de-DE" sz="7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 4: </a:t>
            </a:r>
            <a:r>
              <a:rPr lang="en-GB" altLang="de-DE" sz="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after 3 months and 3 years (n=38) </a:t>
            </a:r>
            <a:endParaRPr lang="en-GB" altLang="de-DE" sz="7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uppieren 23"/>
          <p:cNvGrpSpPr/>
          <p:nvPr/>
        </p:nvGrpSpPr>
        <p:grpSpPr>
          <a:xfrm>
            <a:off x="8029927" y="3765388"/>
            <a:ext cx="831225" cy="1115690"/>
            <a:chOff x="8206920" y="3490944"/>
            <a:chExt cx="831225" cy="1115690"/>
          </a:xfrm>
        </p:grpSpPr>
        <p:sp>
          <p:nvSpPr>
            <p:cNvPr id="11" name="Rechteck 10"/>
            <p:cNvSpPr/>
            <p:nvPr/>
          </p:nvSpPr>
          <p:spPr>
            <a:xfrm>
              <a:off x="8209770" y="3553852"/>
              <a:ext cx="108000" cy="108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3" name="Rechteck 72"/>
            <p:cNvSpPr/>
            <p:nvPr/>
          </p:nvSpPr>
          <p:spPr>
            <a:xfrm>
              <a:off x="8206920" y="3848011"/>
              <a:ext cx="108000" cy="10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4" name="Rechteck 73"/>
            <p:cNvSpPr/>
            <p:nvPr/>
          </p:nvSpPr>
          <p:spPr>
            <a:xfrm>
              <a:off x="8206920" y="4155317"/>
              <a:ext cx="108000" cy="1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8361200" y="3490944"/>
              <a:ext cx="676945" cy="11156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801197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improved </a:t>
              </a:r>
              <a:endParaRPr lang="en-US" sz="700" dirty="0" smtClean="0">
                <a:solidFill>
                  <a:schemeClr val="accent5">
                    <a:lumMod val="50000"/>
                  </a:schemeClr>
                </a:solidFill>
              </a:endParaRPr>
            </a:p>
            <a:p>
              <a:pPr defTabSz="801197"/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</a:rPr>
                <a:t>(&gt; </a:t>
              </a:r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</a:rPr>
                <a:t>5 points</a:t>
              </a:r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</a:rPr>
                <a:t>)</a:t>
              </a:r>
            </a:p>
            <a:p>
              <a:pPr defTabSz="801197"/>
              <a:endParaRPr lang="en-US" sz="600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pPr defTabSz="801197"/>
              <a:r>
                <a:rPr lang="en-US" sz="700" dirty="0">
                  <a:solidFill>
                    <a:schemeClr val="accent2">
                      <a:lumMod val="75000"/>
                    </a:schemeClr>
                  </a:solidFill>
                </a:rPr>
                <a:t>unchanged  </a:t>
              </a:r>
              <a:endParaRPr lang="en-US" sz="700" dirty="0" smtClean="0">
                <a:solidFill>
                  <a:schemeClr val="accent2">
                    <a:lumMod val="75000"/>
                  </a:schemeClr>
                </a:solidFill>
              </a:endParaRPr>
            </a:p>
            <a:p>
              <a:pPr defTabSz="801197"/>
              <a:r>
                <a:rPr lang="en-US" sz="700" dirty="0" smtClean="0">
                  <a:solidFill>
                    <a:schemeClr val="accent2">
                      <a:lumMod val="75000"/>
                    </a:schemeClr>
                  </a:solidFill>
                </a:rPr>
                <a:t>(&lt; </a:t>
              </a:r>
              <a:r>
                <a:rPr lang="en-US" sz="700" dirty="0">
                  <a:solidFill>
                    <a:schemeClr val="accent2">
                      <a:lumMod val="75000"/>
                    </a:schemeClr>
                  </a:solidFill>
                </a:rPr>
                <a:t>5 points</a:t>
              </a:r>
              <a:r>
                <a:rPr lang="en-US" sz="700" dirty="0" smtClean="0">
                  <a:solidFill>
                    <a:schemeClr val="accent2">
                      <a:lumMod val="75000"/>
                    </a:schemeClr>
                  </a:solidFill>
                </a:rPr>
                <a:t>)</a:t>
              </a:r>
            </a:p>
            <a:p>
              <a:pPr defTabSz="801197"/>
              <a:endParaRPr lang="en-US" sz="600" dirty="0">
                <a:solidFill>
                  <a:schemeClr val="accent2">
                    <a:lumMod val="75000"/>
                  </a:schemeClr>
                </a:solidFill>
              </a:endParaRPr>
            </a:p>
            <a:p>
              <a:pPr defTabSz="801197"/>
              <a:r>
                <a:rPr lang="en-US" sz="700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worsened  </a:t>
              </a:r>
              <a:endParaRPr lang="en-US" sz="700" dirty="0" smtClean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  <a:p>
              <a:pPr defTabSz="801197"/>
              <a:r>
                <a:rPr lang="en-US" sz="700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(</a:t>
              </a:r>
              <a:r>
                <a:rPr lang="en-US" sz="700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≥ neg. 5 points)</a:t>
              </a:r>
            </a:p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endPara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4" name="Textfeld 33"/>
          <p:cNvSpPr txBox="1"/>
          <p:nvPr/>
        </p:nvSpPr>
        <p:spPr>
          <a:xfrm>
            <a:off x="8053567" y="3438595"/>
            <a:ext cx="808288" cy="2693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l" defTabSz="801197" rtl="0" eaLnBrk="1" latinLnBrk="0" hangingPunct="1">
              <a:lnSpc>
                <a:spcPct val="125000"/>
              </a:lnSpc>
              <a:spcBef>
                <a:spcPts val="0"/>
              </a:spcBef>
              <a:buFontTx/>
              <a:buNone/>
            </a:pPr>
            <a:r>
              <a:rPr lang="de-DE" sz="7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SAQ Summary Score:</a:t>
            </a:r>
          </a:p>
        </p:txBody>
      </p:sp>
      <p:sp>
        <p:nvSpPr>
          <p:cNvPr id="75" name="Text Box 8">
            <a:extLst>
              <a:ext uri="{FF2B5EF4-FFF2-40B4-BE49-F238E27FC236}">
                <a16:creationId xmlns:a16="http://schemas.microsoft.com/office/drawing/2014/main" id="{081AC2F2-CF8C-4C45-2F31-D07EAEA48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8360" y="3175180"/>
            <a:ext cx="1631360" cy="23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5501" tIns="7750" rIns="15501" bIns="77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defRPr/>
            </a:pPr>
            <a:r>
              <a:rPr lang="en-GB" altLang="de-DE" sz="7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 6: </a:t>
            </a:r>
            <a:r>
              <a:rPr lang="en-GB" altLang="de-DE" sz="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Endotype specific long-term outcome (n=38) </a:t>
            </a:r>
            <a:endParaRPr lang="en-GB" altLang="de-DE" sz="7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hteck 75"/>
          <p:cNvSpPr/>
          <p:nvPr/>
        </p:nvSpPr>
        <p:spPr>
          <a:xfrm>
            <a:off x="3619799" y="1198227"/>
            <a:ext cx="6994800" cy="118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n-GB" sz="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GB" sz="800" b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  <p:grpSp>
        <p:nvGrpSpPr>
          <p:cNvPr id="89" name="Gruppieren 88"/>
          <p:cNvGrpSpPr/>
          <p:nvPr/>
        </p:nvGrpSpPr>
        <p:grpSpPr>
          <a:xfrm>
            <a:off x="6310824" y="3420315"/>
            <a:ext cx="1719711" cy="1569889"/>
            <a:chOff x="6433536" y="3422030"/>
            <a:chExt cx="1719711" cy="1569889"/>
          </a:xfrm>
        </p:grpSpPr>
        <p:graphicFrame>
          <p:nvGraphicFramePr>
            <p:cNvPr id="90" name="Diagramm 89"/>
            <p:cNvGraphicFramePr>
              <a:graphicFrameLocks/>
            </p:cNvGraphicFramePr>
            <p:nvPr>
              <p:extLst/>
            </p:nvPr>
          </p:nvGraphicFramePr>
          <p:xfrm>
            <a:off x="6433536" y="3422030"/>
            <a:ext cx="1719711" cy="156988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91" name="Textfeld 90"/>
            <p:cNvSpPr txBox="1"/>
            <p:nvPr/>
          </p:nvSpPr>
          <p:spPr>
            <a:xfrm>
              <a:off x="7098043" y="4102080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kern="1200" noProof="0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ea typeface="+mn-ea"/>
                  <a:cs typeface="+mn-cs"/>
                </a:rPr>
                <a:t>70%</a:t>
              </a:r>
            </a:p>
          </p:txBody>
        </p:sp>
        <p:sp>
          <p:nvSpPr>
            <p:cNvPr id="92" name="Textfeld 91"/>
            <p:cNvSpPr txBox="1"/>
            <p:nvPr/>
          </p:nvSpPr>
          <p:spPr>
            <a:xfrm>
              <a:off x="7682258" y="4100413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kern="1200" noProof="0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ea typeface="+mn-ea"/>
                  <a:cs typeface="+mn-cs"/>
                </a:rPr>
                <a:t>68%</a:t>
              </a:r>
            </a:p>
          </p:txBody>
        </p:sp>
        <p:sp>
          <p:nvSpPr>
            <p:cNvPr id="93" name="Textfeld 92"/>
            <p:cNvSpPr txBox="1"/>
            <p:nvPr/>
          </p:nvSpPr>
          <p:spPr>
            <a:xfrm>
              <a:off x="7665590" y="3532215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rgbClr val="C6525A"/>
                  </a:solidFill>
                </a:rPr>
                <a:t>16</a:t>
              </a:r>
              <a:r>
                <a:rPr lang="de-DE" sz="700" b="1" kern="1200" noProof="0" dirty="0" smtClean="0">
                  <a:solidFill>
                    <a:srgbClr val="C6525A"/>
                  </a:solidFill>
                </a:rPr>
                <a:t>%</a:t>
              </a:r>
            </a:p>
          </p:txBody>
        </p:sp>
        <p:sp>
          <p:nvSpPr>
            <p:cNvPr id="94" name="Textfeld 93"/>
            <p:cNvSpPr txBox="1"/>
            <p:nvPr/>
          </p:nvSpPr>
          <p:spPr>
            <a:xfrm>
              <a:off x="7667200" y="3695993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chemeClr val="bg2">
                      <a:lumMod val="50000"/>
                    </a:schemeClr>
                  </a:solidFill>
                </a:rPr>
                <a:t>16</a:t>
              </a:r>
              <a:r>
                <a:rPr lang="de-DE" sz="700" b="1" kern="1200" noProof="0" dirty="0" smtClean="0">
                  <a:solidFill>
                    <a:schemeClr val="bg2">
                      <a:lumMod val="50000"/>
                    </a:schemeClr>
                  </a:solidFill>
                </a:rPr>
                <a:t>%</a:t>
              </a:r>
            </a:p>
          </p:txBody>
        </p:sp>
        <p:sp>
          <p:nvSpPr>
            <p:cNvPr id="95" name="Textfeld 94"/>
            <p:cNvSpPr txBox="1"/>
            <p:nvPr/>
          </p:nvSpPr>
          <p:spPr>
            <a:xfrm>
              <a:off x="7106172" y="3530187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rgbClr val="C6525A"/>
                  </a:solidFill>
                </a:rPr>
                <a:t>16</a:t>
              </a:r>
              <a:r>
                <a:rPr lang="de-DE" sz="700" b="1" kern="1200" noProof="0" dirty="0" smtClean="0">
                  <a:solidFill>
                    <a:srgbClr val="C6525A"/>
                  </a:solidFill>
                </a:rPr>
                <a:t>%</a:t>
              </a:r>
            </a:p>
          </p:txBody>
        </p:sp>
        <p:sp>
          <p:nvSpPr>
            <p:cNvPr id="96" name="Textfeld 95"/>
            <p:cNvSpPr txBox="1"/>
            <p:nvPr/>
          </p:nvSpPr>
          <p:spPr>
            <a:xfrm>
              <a:off x="7103169" y="3681023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chemeClr val="bg2">
                      <a:lumMod val="50000"/>
                    </a:schemeClr>
                  </a:solidFill>
                </a:rPr>
                <a:t>14</a:t>
              </a:r>
              <a:r>
                <a:rPr lang="de-DE" sz="700" b="1" kern="1200" noProof="0" dirty="0" smtClean="0">
                  <a:solidFill>
                    <a:schemeClr val="bg2">
                      <a:lumMod val="50000"/>
                    </a:schemeClr>
                  </a:solidFill>
                </a:rPr>
                <a:t>%</a:t>
              </a:r>
            </a:p>
          </p:txBody>
        </p:sp>
      </p:grpSp>
      <p:grpSp>
        <p:nvGrpSpPr>
          <p:cNvPr id="23" name="Gruppieren 22"/>
          <p:cNvGrpSpPr/>
          <p:nvPr/>
        </p:nvGrpSpPr>
        <p:grpSpPr>
          <a:xfrm>
            <a:off x="8762548" y="3365849"/>
            <a:ext cx="1882445" cy="1610242"/>
            <a:chOff x="8762548" y="3358983"/>
            <a:chExt cx="1882445" cy="1610242"/>
          </a:xfrm>
        </p:grpSpPr>
        <p:grpSp>
          <p:nvGrpSpPr>
            <p:cNvPr id="19" name="Gruppieren 18"/>
            <p:cNvGrpSpPr/>
            <p:nvPr/>
          </p:nvGrpSpPr>
          <p:grpSpPr>
            <a:xfrm>
              <a:off x="8762548" y="3358983"/>
              <a:ext cx="1882445" cy="1610242"/>
              <a:chOff x="6149469" y="3397459"/>
              <a:chExt cx="1882445" cy="1610242"/>
            </a:xfrm>
          </p:grpSpPr>
          <p:grpSp>
            <p:nvGrpSpPr>
              <p:cNvPr id="17" name="Gruppieren 16"/>
              <p:cNvGrpSpPr/>
              <p:nvPr/>
            </p:nvGrpSpPr>
            <p:grpSpPr>
              <a:xfrm>
                <a:off x="6149469" y="3397459"/>
                <a:ext cx="1882445" cy="1610242"/>
                <a:chOff x="6149469" y="3397459"/>
                <a:chExt cx="1882445" cy="1610242"/>
              </a:xfrm>
            </p:grpSpPr>
            <p:graphicFrame>
              <p:nvGraphicFramePr>
                <p:cNvPr id="78" name="Diagramm 77"/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6149469" y="3397459"/>
                <a:ext cx="1882445" cy="1309441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sp>
              <p:nvSpPr>
                <p:cNvPr id="79" name="Textfeld 9"/>
                <p:cNvSpPr txBox="1"/>
                <p:nvPr/>
              </p:nvSpPr>
              <p:spPr>
                <a:xfrm>
                  <a:off x="6717575" y="4573564"/>
                  <a:ext cx="657841" cy="434137"/>
                </a:xfrm>
                <a:prstGeom prst="rect">
                  <a:avLst/>
                </a:prstGeom>
                <a:solidFill>
                  <a:srgbClr val="CCEBEB"/>
                </a:solidFill>
              </p:spPr>
              <p:txBody>
                <a:bodyPr wrap="square" lIns="0" tIns="0" rIns="0" bIns="0" rtlCol="0">
                  <a:sp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801197" rtl="0" eaLnBrk="1" latinLnBrk="0" hangingPunct="1">
                    <a:spcBef>
                      <a:spcPts val="0"/>
                    </a:spcBef>
                    <a:buFontTx/>
                    <a:buNone/>
                  </a:pPr>
                  <a:r>
                    <a:rPr lang="de-DE" sz="700" kern="1200" noProof="0" dirty="0" smtClean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rPr>
                    <a:t>isolated </a:t>
                  </a:r>
                  <a:r>
                    <a:rPr lang="de-DE" sz="700" kern="1200" noProof="0" dirty="0" smtClean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rPr>
                    <a:t>coronary spasm </a:t>
                  </a:r>
                  <a:r>
                    <a:rPr lang="de-DE" sz="700" kern="1200" noProof="0" dirty="0" smtClean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rPr>
                    <a:t>or </a:t>
                  </a:r>
                  <a:r>
                    <a:rPr lang="de-DE" sz="700" kern="1200" noProof="0" dirty="0" smtClean="0">
                      <a:solidFill>
                        <a:srgbClr val="CB6401"/>
                      </a:solidFill>
                      <a:latin typeface="+mn-lt"/>
                      <a:ea typeface="+mn-ea"/>
                      <a:cs typeface="+mn-cs"/>
                    </a:rPr>
                    <a:t>vasodilation disorder</a:t>
                  </a:r>
                </a:p>
              </p:txBody>
            </p:sp>
          </p:grpSp>
          <p:sp>
            <p:nvSpPr>
              <p:cNvPr id="80" name="Textfeld 9"/>
              <p:cNvSpPr txBox="1"/>
              <p:nvPr/>
            </p:nvSpPr>
            <p:spPr>
              <a:xfrm>
                <a:off x="7366659" y="4572997"/>
                <a:ext cx="502048" cy="325602"/>
              </a:xfrm>
              <a:prstGeom prst="rect">
                <a:avLst/>
              </a:prstGeom>
              <a:solidFill>
                <a:srgbClr val="CCEBEB"/>
              </a:solidFill>
            </p:spPr>
            <p:txBody>
              <a:bodyPr wrap="square" lIns="0" tIns="0" rIns="0" bIns="0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801197" rtl="0" eaLnBrk="1" latinLnBrk="0" hangingPunct="1">
                  <a:spcBef>
                    <a:spcPts val="0"/>
                  </a:spcBef>
                  <a:buFontTx/>
                  <a:buNone/>
                </a:pPr>
                <a:r>
                  <a:rPr lang="de-DE" sz="700" kern="1200" noProof="0" dirty="0" smtClean="0">
                    <a:solidFill>
                      <a:srgbClr val="359756"/>
                    </a:solidFill>
                    <a:latin typeface="+mn-lt"/>
                    <a:ea typeface="+mn-ea"/>
                    <a:cs typeface="+mn-cs"/>
                  </a:rPr>
                  <a:t>combined</a:t>
                </a:r>
                <a:r>
                  <a:rPr lang="de-DE" sz="700" b="1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</a:t>
                </a:r>
                <a:r>
                  <a:rPr lang="de-DE" sz="7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vasomotion</a:t>
                </a:r>
                <a:r>
                  <a:rPr lang="de-DE" sz="700" b="1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</a:t>
                </a:r>
                <a:r>
                  <a:rPr lang="de-DE" sz="700" kern="1200" noProof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disorder</a:t>
                </a:r>
              </a:p>
            </p:txBody>
          </p:sp>
        </p:grpSp>
        <p:sp>
          <p:nvSpPr>
            <p:cNvPr id="97" name="Textfeld 96"/>
            <p:cNvSpPr txBox="1"/>
            <p:nvPr/>
          </p:nvSpPr>
          <p:spPr>
            <a:xfrm>
              <a:off x="9570988" y="3970698"/>
              <a:ext cx="209442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kern="1200" noProof="0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ea typeface="+mn-ea"/>
                  <a:cs typeface="+mn-cs"/>
                </a:rPr>
                <a:t>79%</a:t>
              </a:r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10134193" y="4157249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kern="1200" noProof="0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ea typeface="+mn-ea"/>
                  <a:cs typeface="+mn-cs"/>
                </a:rPr>
                <a:t>43%</a:t>
              </a:r>
            </a:p>
          </p:txBody>
        </p:sp>
        <p:sp>
          <p:nvSpPr>
            <p:cNvPr id="99" name="Textfeld 98"/>
            <p:cNvSpPr txBox="1"/>
            <p:nvPr/>
          </p:nvSpPr>
          <p:spPr>
            <a:xfrm>
              <a:off x="10134192" y="3578209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noProof="0" dirty="0" smtClean="0">
                  <a:solidFill>
                    <a:srgbClr val="C6525A"/>
                  </a:solidFill>
                </a:rPr>
                <a:t>29</a:t>
              </a:r>
              <a:r>
                <a:rPr lang="de-DE" sz="700" b="1" kern="1200" noProof="0" dirty="0" smtClean="0">
                  <a:solidFill>
                    <a:srgbClr val="C6525A"/>
                  </a:solidFill>
                </a:rPr>
                <a:t>%</a:t>
              </a:r>
            </a:p>
          </p:txBody>
        </p:sp>
        <p:sp>
          <p:nvSpPr>
            <p:cNvPr id="100" name="Textfeld 99"/>
            <p:cNvSpPr txBox="1"/>
            <p:nvPr/>
          </p:nvSpPr>
          <p:spPr>
            <a:xfrm>
              <a:off x="10135444" y="3869445"/>
              <a:ext cx="380443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chemeClr val="bg2">
                      <a:lumMod val="50000"/>
                    </a:schemeClr>
                  </a:solidFill>
                </a:rPr>
                <a:t>29</a:t>
              </a:r>
              <a:r>
                <a:rPr lang="de-DE" sz="700" b="1" kern="1200" noProof="0" dirty="0" smtClean="0">
                  <a:solidFill>
                    <a:schemeClr val="bg2">
                      <a:lumMod val="50000"/>
                    </a:schemeClr>
                  </a:solidFill>
                </a:rPr>
                <a:t>%</a:t>
              </a:r>
            </a:p>
          </p:txBody>
        </p:sp>
        <p:sp>
          <p:nvSpPr>
            <p:cNvPr id="101" name="Textfeld 100"/>
            <p:cNvSpPr txBox="1"/>
            <p:nvPr/>
          </p:nvSpPr>
          <p:spPr>
            <a:xfrm>
              <a:off x="9589884" y="3470887"/>
              <a:ext cx="201266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rgbClr val="C6525A"/>
                  </a:solidFill>
                </a:rPr>
                <a:t>8</a:t>
              </a:r>
              <a:r>
                <a:rPr lang="de-DE" sz="700" b="1" kern="1200" noProof="0" dirty="0" smtClean="0">
                  <a:solidFill>
                    <a:srgbClr val="C6525A"/>
                  </a:solidFill>
                </a:rPr>
                <a:t>%</a:t>
              </a:r>
            </a:p>
          </p:txBody>
        </p:sp>
        <p:sp>
          <p:nvSpPr>
            <p:cNvPr id="102" name="Textfeld 101"/>
            <p:cNvSpPr txBox="1"/>
            <p:nvPr/>
          </p:nvSpPr>
          <p:spPr>
            <a:xfrm>
              <a:off x="9569731" y="3588312"/>
              <a:ext cx="198275" cy="121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700" b="1" dirty="0" smtClean="0">
                  <a:solidFill>
                    <a:schemeClr val="bg2">
                      <a:lumMod val="50000"/>
                    </a:schemeClr>
                  </a:solidFill>
                </a:rPr>
                <a:t>13</a:t>
              </a:r>
              <a:r>
                <a:rPr lang="de-DE" sz="700" b="1" kern="1200" noProof="0" dirty="0" smtClean="0">
                  <a:solidFill>
                    <a:schemeClr val="bg2">
                      <a:lumMod val="50000"/>
                    </a:schemeClr>
                  </a:solidFill>
                </a:rPr>
                <a:t>%</a:t>
              </a:r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6367962" y="5024058"/>
            <a:ext cx="4248000" cy="868738"/>
            <a:chOff x="6375646" y="5023930"/>
            <a:chExt cx="4248000" cy="868738"/>
          </a:xfrm>
        </p:grpSpPr>
        <p:sp>
          <p:nvSpPr>
            <p:cNvPr id="30" name="Rechteck 29"/>
            <p:cNvSpPr/>
            <p:nvPr/>
          </p:nvSpPr>
          <p:spPr>
            <a:xfrm>
              <a:off x="6375646" y="5023930"/>
              <a:ext cx="4248000" cy="817223"/>
            </a:xfrm>
            <a:prstGeom prst="rect">
              <a:avLst/>
            </a:prstGeom>
            <a:solidFill>
              <a:srgbClr val="3E9E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grpSp>
          <p:nvGrpSpPr>
            <p:cNvPr id="104" name="Gruppieren 103"/>
            <p:cNvGrpSpPr/>
            <p:nvPr/>
          </p:nvGrpSpPr>
          <p:grpSpPr>
            <a:xfrm>
              <a:off x="6437120" y="5074328"/>
              <a:ext cx="4139885" cy="818340"/>
              <a:chOff x="2270869" y="2428037"/>
              <a:chExt cx="4392000" cy="843588"/>
            </a:xfrm>
          </p:grpSpPr>
          <p:sp>
            <p:nvSpPr>
              <p:cNvPr id="105" name="Rechteck 104"/>
              <p:cNvSpPr/>
              <p:nvPr/>
            </p:nvSpPr>
            <p:spPr>
              <a:xfrm>
                <a:off x="2270869" y="2551725"/>
                <a:ext cx="4392000" cy="616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106" name="Text Box 8">
                <a:extLst>
                  <a:ext uri="{FF2B5EF4-FFF2-40B4-BE49-F238E27FC236}">
                    <a16:creationId xmlns:a16="http://schemas.microsoft.com/office/drawing/2014/main" id="{969D5C5A-7AD2-108C-9954-BFE77E7108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26633" y="2573356"/>
                <a:ext cx="4328507" cy="6982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15501" tIns="7750" rIns="15501" bIns="775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defRPr/>
                </a:pPr>
                <a:r>
                  <a:rPr 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●</a:t>
                </a:r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7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Targeted endotype-based drug therapy can contribute decisively to a long-term </a:t>
                </a:r>
                <a:r>
                  <a:rPr lang="en-US" sz="800" dirty="0" smtClean="0">
                    <a:solidFill>
                      <a:srgbClr val="FFFFFF"/>
                    </a:solidFill>
                    <a:latin typeface="Arial" charset="0"/>
                    <a:cs typeface="Arial" charset="0"/>
                  </a:rPr>
                  <a:t>--------------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improvement of symptoms and quality of life.</a:t>
                </a:r>
              </a:p>
              <a:p>
                <a:pPr>
                  <a:defRPr/>
                </a:pPr>
                <a:r>
                  <a:rPr lang="en-US" sz="300" dirty="0">
                    <a:solidFill>
                      <a:schemeClr val="bg1"/>
                    </a:solidFill>
                    <a:latin typeface="Arial" charset="0"/>
                    <a:cs typeface="Arial" charset="0"/>
                  </a:rPr>
                  <a:t>.</a:t>
                </a:r>
                <a:endParaRPr lang="en-US" sz="200" dirty="0" smtClean="0">
                  <a:solidFill>
                    <a:schemeClr val="bg1"/>
                  </a:solidFill>
                  <a:latin typeface="Arial" charset="0"/>
                  <a:cs typeface="Arial" charset="0"/>
                </a:endParaRPr>
              </a:p>
              <a:p>
                <a:pPr>
                  <a:defRPr/>
                </a:pPr>
                <a:r>
                  <a:rPr lang="en-US" sz="600" dirty="0">
                    <a:latin typeface="Arial" panose="020B0604020202020204" pitchFamily="34" charset="0"/>
                    <a:cs typeface="Arial" panose="020B0604020202020204" pitchFamily="34" charset="0"/>
                  </a:rPr>
                  <a:t>●</a:t>
                </a:r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ANOCA patients </a:t>
                </a:r>
                <a:r>
                  <a:rPr lang="en-US" sz="800" dirty="0">
                    <a:latin typeface="Arial" charset="0"/>
                    <a:cs typeface="Arial" charset="0"/>
                  </a:rPr>
                  <a:t>with 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isolated </a:t>
                </a:r>
                <a:r>
                  <a:rPr lang="en-US" sz="800" dirty="0">
                    <a:latin typeface="Arial" charset="0"/>
                    <a:cs typeface="Arial" charset="0"/>
                  </a:rPr>
                  <a:t>coronary spasm or microvascular vasodilation disorder </a:t>
                </a:r>
                <a:r>
                  <a:rPr lang="en-US" sz="800" dirty="0" smtClean="0">
                    <a:solidFill>
                      <a:srgbClr val="FFFFFF"/>
                    </a:solidFill>
                    <a:latin typeface="Arial" charset="0"/>
                    <a:cs typeface="Arial" charset="0"/>
                  </a:rPr>
                  <a:t>----- 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particularly </a:t>
                </a:r>
                <a:r>
                  <a:rPr lang="en-US" sz="800" dirty="0">
                    <a:latin typeface="Arial" charset="0"/>
                    <a:cs typeface="Arial" charset="0"/>
                  </a:rPr>
                  <a:t>benefit from this </a:t>
                </a:r>
                <a:r>
                  <a:rPr lang="en-US" sz="800" dirty="0" smtClean="0">
                    <a:latin typeface="Arial" charset="0"/>
                    <a:cs typeface="Arial" charset="0"/>
                  </a:rPr>
                  <a:t>targeted approach.</a:t>
                </a:r>
                <a:endParaRPr lang="en-US" sz="800" dirty="0">
                  <a:latin typeface="Arial" charset="0"/>
                  <a:cs typeface="Arial" charset="0"/>
                </a:endParaRPr>
              </a:p>
              <a:p>
                <a:pPr marL="171450" indent="-171450">
                  <a:buFont typeface="Arial" panose="020B0604020202020204" pitchFamily="34" charset="0"/>
                  <a:buChar char="•"/>
                  <a:defRPr/>
                </a:pPr>
                <a:endParaRPr lang="en-US" sz="800" dirty="0" smtClean="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7" name="Rechteck 106"/>
              <p:cNvSpPr/>
              <p:nvPr/>
            </p:nvSpPr>
            <p:spPr>
              <a:xfrm>
                <a:off x="2270869" y="2428037"/>
                <a:ext cx="4392000" cy="128902"/>
              </a:xfrm>
              <a:prstGeom prst="rect">
                <a:avLst/>
              </a:prstGeom>
              <a:solidFill>
                <a:srgbClr val="80CDCD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>
                  <a:defRPr/>
                </a:pPr>
                <a:r>
                  <a:rPr lang="en-GB" sz="800" b="1" dirty="0" smtClean="0">
                    <a:solidFill>
                      <a:schemeClr val="accent3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Conclusion</a:t>
                </a:r>
                <a:endParaRPr lang="en-GB" sz="900" b="1" dirty="0">
                  <a:solidFill>
                    <a:schemeClr val="accent3">
                      <a:lumMod val="50000"/>
                    </a:schemeClr>
                  </a:solidFill>
                  <a:cs typeface="Arial" charset="0"/>
                </a:endParaRPr>
              </a:p>
            </p:txBody>
          </p:sp>
        </p:grpSp>
      </p:grpSp>
      <p:sp>
        <p:nvSpPr>
          <p:cNvPr id="108" name="Textfeld 107"/>
          <p:cNvSpPr txBox="1"/>
          <p:nvPr/>
        </p:nvSpPr>
        <p:spPr>
          <a:xfrm>
            <a:off x="6746850" y="4559317"/>
            <a:ext cx="608677" cy="430887"/>
          </a:xfrm>
          <a:prstGeom prst="rect">
            <a:avLst/>
          </a:prstGeom>
          <a:solidFill>
            <a:srgbClr val="ECF8F8"/>
          </a:solidFill>
        </p:spPr>
        <p:txBody>
          <a:bodyPr wrap="square" lIns="0" tIns="0" rIns="0" bIns="0" rtlCol="0">
            <a:spAutoFit/>
          </a:bodyPr>
          <a:lstStyle/>
          <a:p>
            <a:pPr marL="0" indent="0" algn="ctr" defTabSz="801197" rtl="0" eaLnBrk="1" latinLnBrk="0" hangingPunct="1">
              <a:spcBef>
                <a:spcPts val="0"/>
              </a:spcBef>
              <a:buFontTx/>
              <a:buNone/>
            </a:pPr>
            <a:r>
              <a:rPr lang="de-DE" sz="7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Short-term outcome after 3 months</a:t>
            </a:r>
          </a:p>
          <a:p>
            <a:pPr marL="0" indent="0" algn="ctr" defTabSz="801197" rtl="0" eaLnBrk="1" latinLnBrk="0" hangingPunct="1">
              <a:spcBef>
                <a:spcPts val="0"/>
              </a:spcBef>
              <a:buFontTx/>
              <a:buNone/>
            </a:pPr>
            <a:endParaRPr lang="de-DE" sz="7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3279176" y="4130075"/>
            <a:ext cx="2955142" cy="2091631"/>
            <a:chOff x="3183926" y="4145315"/>
            <a:chExt cx="2955142" cy="2091631"/>
          </a:xfrm>
        </p:grpSpPr>
        <p:graphicFrame>
          <p:nvGraphicFramePr>
            <p:cNvPr id="59" name="Diagramm 58"/>
            <p:cNvGraphicFramePr>
              <a:graphicFrameLocks/>
            </p:cNvGraphicFramePr>
            <p:nvPr>
              <p:extLst/>
            </p:nvPr>
          </p:nvGraphicFramePr>
          <p:xfrm>
            <a:off x="3183926" y="4145315"/>
            <a:ext cx="2955142" cy="20916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86" name="Textfeld 85"/>
            <p:cNvSpPr txBox="1"/>
            <p:nvPr/>
          </p:nvSpPr>
          <p:spPr>
            <a:xfrm>
              <a:off x="4299529" y="4445703"/>
              <a:ext cx="69455" cy="20197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1050" dirty="0"/>
                <a:t>*</a:t>
              </a:r>
              <a:endParaRPr lang="de-DE" sz="1050" kern="1200" noProof="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2" name="Textfeld 41"/>
          <p:cNvSpPr txBox="1"/>
          <p:nvPr/>
        </p:nvSpPr>
        <p:spPr>
          <a:xfrm>
            <a:off x="3780364" y="5724566"/>
            <a:ext cx="1282516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*: significant change </a:t>
            </a:r>
            <a:r>
              <a:rPr lang="de-DE" sz="600" dirty="0"/>
              <a:t>(</a:t>
            </a:r>
            <a:r>
              <a:rPr lang="de-DE" sz="600" dirty="0" smtClean="0"/>
              <a:t>p=0.0209)</a:t>
            </a:r>
            <a:endParaRPr lang="de-DE" sz="6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13" name="Gruppieren 112"/>
          <p:cNvGrpSpPr/>
          <p:nvPr/>
        </p:nvGrpSpPr>
        <p:grpSpPr>
          <a:xfrm>
            <a:off x="6247502" y="1405522"/>
            <a:ext cx="2623673" cy="1879610"/>
            <a:chOff x="6196504" y="1347060"/>
            <a:chExt cx="2623673" cy="1879610"/>
          </a:xfrm>
        </p:grpSpPr>
        <p:grpSp>
          <p:nvGrpSpPr>
            <p:cNvPr id="114" name="Gruppieren 113"/>
            <p:cNvGrpSpPr/>
            <p:nvPr/>
          </p:nvGrpSpPr>
          <p:grpSpPr>
            <a:xfrm>
              <a:off x="6196504" y="1541447"/>
              <a:ext cx="2623673" cy="1677261"/>
              <a:chOff x="6495596" y="1500807"/>
              <a:chExt cx="2623673" cy="1677261"/>
            </a:xfrm>
          </p:grpSpPr>
          <p:grpSp>
            <p:nvGrpSpPr>
              <p:cNvPr id="125" name="Gruppieren 124"/>
              <p:cNvGrpSpPr/>
              <p:nvPr/>
            </p:nvGrpSpPr>
            <p:grpSpPr>
              <a:xfrm>
                <a:off x="6897528" y="2908817"/>
                <a:ext cx="1915444" cy="269251"/>
                <a:chOff x="6324877" y="5386377"/>
                <a:chExt cx="2258015" cy="265206"/>
              </a:xfrm>
            </p:grpSpPr>
            <p:grpSp>
              <p:nvGrpSpPr>
                <p:cNvPr id="126" name="Gruppieren 125"/>
                <p:cNvGrpSpPr/>
                <p:nvPr/>
              </p:nvGrpSpPr>
              <p:grpSpPr>
                <a:xfrm>
                  <a:off x="6324877" y="5423720"/>
                  <a:ext cx="2258015" cy="227863"/>
                  <a:chOff x="6331966" y="5112489"/>
                  <a:chExt cx="2258015" cy="227863"/>
                </a:xfrm>
              </p:grpSpPr>
              <p:cxnSp>
                <p:nvCxnSpPr>
                  <p:cNvPr id="129" name="Gerader Verbinder 128"/>
                  <p:cNvCxnSpPr/>
                  <p:nvPr/>
                </p:nvCxnSpPr>
                <p:spPr>
                  <a:xfrm>
                    <a:off x="6425386" y="5113131"/>
                    <a:ext cx="1148793" cy="359"/>
                  </a:xfrm>
                  <a:prstGeom prst="line">
                    <a:avLst/>
                  </a:prstGeom>
                  <a:ln w="12700" cap="sq">
                    <a:solidFill>
                      <a:srgbClr val="276463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0" name="Textfeld 129"/>
                  <p:cNvSpPr txBox="1"/>
                  <p:nvPr/>
                </p:nvSpPr>
                <p:spPr>
                  <a:xfrm>
                    <a:off x="6331966" y="5128144"/>
                    <a:ext cx="1421769" cy="212208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marL="0" indent="0" algn="ctr" defTabSz="801197" rtl="0" eaLnBrk="1" latinLnBrk="0" hangingPunct="1">
                      <a:spcBef>
                        <a:spcPts val="0"/>
                      </a:spcBef>
                      <a:buFontTx/>
                      <a:buNone/>
                    </a:pPr>
                    <a:r>
                      <a:rPr lang="de-DE" sz="700" b="1" kern="1200" noProof="0" dirty="0" smtClean="0">
                        <a:solidFill>
                          <a:srgbClr val="276463"/>
                        </a:solidFill>
                      </a:rPr>
                      <a:t>3 months initial </a:t>
                    </a:r>
                    <a:r>
                      <a:rPr lang="de-DE" sz="700" b="1" dirty="0" smtClean="0">
                        <a:solidFill>
                          <a:srgbClr val="276463"/>
                        </a:solidFill>
                      </a:rPr>
                      <a:t>t</a:t>
                    </a:r>
                    <a:r>
                      <a:rPr lang="de-DE" sz="700" b="1" kern="1200" noProof="0" dirty="0" smtClean="0">
                        <a:solidFill>
                          <a:srgbClr val="276463"/>
                        </a:solidFill>
                      </a:rPr>
                      <a:t>herapy</a:t>
                    </a:r>
                  </a:p>
                  <a:p>
                    <a:pPr marL="0" indent="0" algn="ctr" defTabSz="801197" rtl="0" eaLnBrk="1" latinLnBrk="0" hangingPunct="1">
                      <a:spcBef>
                        <a:spcPts val="0"/>
                      </a:spcBef>
                      <a:buFontTx/>
                      <a:buNone/>
                    </a:pPr>
                    <a:r>
                      <a:rPr lang="de-DE" sz="700" b="1" kern="1200" noProof="0" dirty="0" smtClean="0">
                        <a:solidFill>
                          <a:srgbClr val="276463"/>
                        </a:solidFill>
                      </a:rPr>
                      <a:t> optimization</a:t>
                    </a:r>
                    <a:endParaRPr lang="de-DE" sz="700" dirty="0" smtClean="0">
                      <a:solidFill>
                        <a:srgbClr val="276463"/>
                      </a:solidFill>
                    </a:endParaRPr>
                  </a:p>
                </p:txBody>
              </p:sp>
              <p:cxnSp>
                <p:nvCxnSpPr>
                  <p:cNvPr id="131" name="Gerade Verbindung mit Pfeil 130"/>
                  <p:cNvCxnSpPr/>
                  <p:nvPr/>
                </p:nvCxnSpPr>
                <p:spPr>
                  <a:xfrm>
                    <a:off x="7585996" y="5112489"/>
                    <a:ext cx="1003985" cy="0"/>
                  </a:xfrm>
                  <a:prstGeom prst="straightConnector1">
                    <a:avLst/>
                  </a:prstGeom>
                  <a:ln w="12700">
                    <a:solidFill>
                      <a:schemeClr val="accent1">
                        <a:lumMod val="75000"/>
                      </a:schemeClr>
                    </a:solidFill>
                    <a:prstDash val="dash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Gerader Verbinder 126"/>
                <p:cNvCxnSpPr/>
                <p:nvPr/>
              </p:nvCxnSpPr>
              <p:spPr>
                <a:xfrm>
                  <a:off x="6418297" y="5386377"/>
                  <a:ext cx="0" cy="72000"/>
                </a:xfrm>
                <a:prstGeom prst="line">
                  <a:avLst/>
                </a:prstGeom>
                <a:ln w="12700">
                  <a:solidFill>
                    <a:srgbClr val="27646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Gerader Verbinder 127"/>
                <p:cNvCxnSpPr/>
                <p:nvPr/>
              </p:nvCxnSpPr>
              <p:spPr>
                <a:xfrm>
                  <a:off x="7578907" y="5386377"/>
                  <a:ext cx="0" cy="72000"/>
                </a:xfrm>
                <a:prstGeom prst="line">
                  <a:avLst/>
                </a:prstGeom>
                <a:ln w="12700">
                  <a:solidFill>
                    <a:srgbClr val="27646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123" name="Diagramm 122"/>
              <p:cNvGraphicFramePr>
                <a:graphicFrameLocks/>
              </p:cNvGraphicFramePr>
              <p:nvPr>
                <p:extLst/>
              </p:nvPr>
            </p:nvGraphicFramePr>
            <p:xfrm>
              <a:off x="6495596" y="1500807"/>
              <a:ext cx="2623673" cy="156532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8"/>
              </a:graphicData>
            </a:graphic>
          </p:graphicFrame>
        </p:grpSp>
        <p:sp>
          <p:nvSpPr>
            <p:cNvPr id="115" name="Textfeld 114"/>
            <p:cNvSpPr txBox="1"/>
            <p:nvPr/>
          </p:nvSpPr>
          <p:spPr>
            <a:xfrm>
              <a:off x="7742463" y="3011226"/>
              <a:ext cx="67484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700" dirty="0" smtClean="0">
                  <a:solidFill>
                    <a:schemeClr val="accent1">
                      <a:lumMod val="50000"/>
                    </a:schemeClr>
                  </a:solidFill>
                </a:rPr>
                <a:t>Long-term follow up</a:t>
              </a:r>
            </a:p>
          </p:txBody>
        </p:sp>
        <p:cxnSp>
          <p:nvCxnSpPr>
            <p:cNvPr id="116" name="Gerader Verbinder 115"/>
            <p:cNvCxnSpPr/>
            <p:nvPr/>
          </p:nvCxnSpPr>
          <p:spPr>
            <a:xfrm>
              <a:off x="8579792" y="1593053"/>
              <a:ext cx="5953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7" name="Textfeld 116"/>
            <p:cNvSpPr txBox="1"/>
            <p:nvPr/>
          </p:nvSpPr>
          <p:spPr>
            <a:xfrm>
              <a:off x="6504687" y="1874379"/>
              <a:ext cx="373742" cy="96187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rgbClr val="47B3B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marL="0" indent="0" algn="ctr" defTabSz="801197" rtl="0" eaLnBrk="1" latinLnBrk="0" hangingPunct="1">
                <a:lnSpc>
                  <a:spcPct val="125000"/>
                </a:lnSpc>
                <a:spcBef>
                  <a:spcPts val="0"/>
                </a:spcBef>
                <a:buFontTx/>
                <a:buNone/>
              </a:pPr>
              <a:r>
                <a:rPr lang="de-DE" sz="500" kern="1200" noProof="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43.8 ± 18.23</a:t>
              </a:r>
            </a:p>
          </p:txBody>
        </p:sp>
        <p:sp>
          <p:nvSpPr>
            <p:cNvPr id="118" name="Textfeld 117"/>
            <p:cNvSpPr txBox="1"/>
            <p:nvPr/>
          </p:nvSpPr>
          <p:spPr>
            <a:xfrm>
              <a:off x="6819597" y="1629780"/>
              <a:ext cx="328370" cy="230832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rgbClr val="47B3B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 defTabSz="801197"/>
              <a:r>
                <a:rPr lang="de-DE" sz="500" dirty="0" smtClean="0"/>
                <a:t>↑</a:t>
              </a:r>
              <a:r>
                <a:rPr lang="de-DE" sz="500" dirty="0"/>
                <a:t>2.1%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kern="1200" noProof="0" dirty="0" smtClean="0">
                  <a:solidFill>
                    <a:schemeClr val="tx1"/>
                  </a:solidFill>
                </a:rPr>
                <a:t>44.7 ± 22.6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p = 0.9</a:t>
              </a:r>
              <a:endParaRPr lang="de-DE" sz="500" kern="1200" noProof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9" name="Textfeld 118"/>
            <p:cNvSpPr txBox="1"/>
            <p:nvPr/>
          </p:nvSpPr>
          <p:spPr>
            <a:xfrm>
              <a:off x="7158632" y="1495240"/>
              <a:ext cx="319148" cy="230832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rgbClr val="47B3B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 defTabSz="801197"/>
              <a:r>
                <a:rPr lang="de-DE" sz="500" dirty="0" smtClean="0"/>
                <a:t>↑24.7%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54.6 </a:t>
              </a:r>
              <a:r>
                <a:rPr lang="de-DE" sz="500" kern="1200" noProof="0" dirty="0" smtClean="0">
                  <a:solidFill>
                    <a:schemeClr val="tx1"/>
                  </a:solidFill>
                </a:rPr>
                <a:t>± 21.3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p = 0.004</a:t>
              </a:r>
              <a:endParaRPr lang="de-DE" sz="500" kern="1200" noProof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0" name="Textfeld 119"/>
            <p:cNvSpPr txBox="1"/>
            <p:nvPr/>
          </p:nvSpPr>
          <p:spPr>
            <a:xfrm>
              <a:off x="7492896" y="1390271"/>
              <a:ext cx="334841" cy="230832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rgbClr val="47B3B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 defTabSz="801197"/>
              <a:r>
                <a:rPr lang="de-DE" sz="500" dirty="0" smtClean="0"/>
                <a:t>↑36.7%</a:t>
              </a:r>
              <a:endParaRPr lang="de-DE" sz="500" dirty="0"/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59.9 </a:t>
              </a:r>
              <a:r>
                <a:rPr lang="de-DE" sz="500" kern="1200" noProof="0" dirty="0" smtClean="0">
                  <a:solidFill>
                    <a:schemeClr val="tx1"/>
                  </a:solidFill>
                </a:rPr>
                <a:t>± 22.6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p &lt; 0.001</a:t>
              </a:r>
              <a:endParaRPr lang="de-DE" sz="500" kern="1200" noProof="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1" name="Textfeld 120"/>
            <p:cNvSpPr txBox="1"/>
            <p:nvPr/>
          </p:nvSpPr>
          <p:spPr>
            <a:xfrm>
              <a:off x="8446415" y="1347060"/>
              <a:ext cx="341496" cy="230832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rgbClr val="47B3B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 defTabSz="801197"/>
              <a:r>
                <a:rPr lang="de-DE" sz="500" dirty="0" smtClean="0"/>
                <a:t>↑43.8%</a:t>
              </a:r>
              <a:endParaRPr lang="de-DE" sz="500" dirty="0"/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/>
                <a:t>63.0 </a:t>
              </a:r>
              <a:r>
                <a:rPr lang="de-DE" sz="500" kern="1200" noProof="0" dirty="0" smtClean="0">
                  <a:solidFill>
                    <a:schemeClr val="tx1"/>
                  </a:solidFill>
                </a:rPr>
                <a:t>± 23.0</a:t>
              </a:r>
            </a:p>
            <a:p>
              <a:pPr marL="0" indent="0" algn="ctr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dirty="0" smtClean="0">
                  <a:latin typeface="+mn-lt"/>
                  <a:ea typeface="+mn-ea"/>
                  <a:cs typeface="+mn-cs"/>
                </a:rPr>
                <a:t>p &lt; 0.001</a:t>
              </a:r>
              <a:endParaRPr lang="de-DE" sz="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32" name="Textfeld 131"/>
          <p:cNvSpPr txBox="1"/>
          <p:nvPr/>
        </p:nvSpPr>
        <p:spPr>
          <a:xfrm>
            <a:off x="6487666" y="1314840"/>
            <a:ext cx="2125447" cy="1346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en-GB" altLang="de-DE" sz="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 </a:t>
            </a:r>
            <a:r>
              <a:rPr lang="en-GB" altLang="de-DE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 </a:t>
            </a:r>
            <a:r>
              <a:rPr lang="en-GB" altLang="de-DE" sz="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 Summary Score (n=38</a:t>
            </a:r>
            <a:r>
              <a:rPr lang="en-GB" altLang="de-DE" sz="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altLang="de-DE" sz="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 Box 8">
            <a:extLst>
              <a:ext uri="{FF2B5EF4-FFF2-40B4-BE49-F238E27FC236}">
                <a16:creationId xmlns:a16="http://schemas.microsoft.com/office/drawing/2014/main" id="{081AC2F2-CF8C-4C45-2F31-D07EAEA48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4" y="4700550"/>
            <a:ext cx="967569" cy="23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5501" tIns="7750" rIns="15501" bIns="77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just">
              <a:defRPr/>
            </a:pPr>
            <a:r>
              <a:rPr lang="en-GB" altLang="de-DE" sz="7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 1: </a:t>
            </a:r>
            <a:r>
              <a:rPr lang="en-GB" altLang="de-DE" sz="7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Modified therapy algorithm</a:t>
            </a:r>
            <a:endParaRPr lang="en-GB" altLang="de-DE" sz="7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5452416" y="4178450"/>
            <a:ext cx="781902" cy="333394"/>
            <a:chOff x="5480898" y="4558459"/>
            <a:chExt cx="781902" cy="333394"/>
          </a:xfrm>
        </p:grpSpPr>
        <p:sp>
          <p:nvSpPr>
            <p:cNvPr id="10" name="Rechteck 9"/>
            <p:cNvSpPr/>
            <p:nvPr/>
          </p:nvSpPr>
          <p:spPr>
            <a:xfrm>
              <a:off x="5480898" y="4558459"/>
              <a:ext cx="738500" cy="333394"/>
            </a:xfrm>
            <a:prstGeom prst="rect">
              <a:avLst/>
            </a:prstGeom>
            <a:solidFill>
              <a:srgbClr val="F6FCFC"/>
            </a:solidFill>
            <a:ln w="31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5497380" y="4628342"/>
              <a:ext cx="45719" cy="45719"/>
            </a:xfrm>
            <a:prstGeom prst="rect">
              <a:avLst/>
            </a:prstGeom>
            <a:solidFill>
              <a:srgbClr val="47B3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553041" y="4558868"/>
              <a:ext cx="70975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kern="1200" noProof="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at 3 months (after inital therapy optimization)</a:t>
              </a:r>
            </a:p>
          </p:txBody>
        </p:sp>
        <p:sp>
          <p:nvSpPr>
            <p:cNvPr id="124" name="Rechteck 123"/>
            <p:cNvSpPr/>
            <p:nvPr/>
          </p:nvSpPr>
          <p:spPr>
            <a:xfrm>
              <a:off x="5497087" y="4789200"/>
              <a:ext cx="45719" cy="45719"/>
            </a:xfrm>
            <a:prstGeom prst="rect">
              <a:avLst/>
            </a:prstGeom>
            <a:solidFill>
              <a:srgbClr val="1212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3" name="Textfeld 132"/>
            <p:cNvSpPr txBox="1"/>
            <p:nvPr/>
          </p:nvSpPr>
          <p:spPr>
            <a:xfrm>
              <a:off x="5556895" y="4727816"/>
              <a:ext cx="68905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indent="0" algn="l" defTabSz="801197" rtl="0" eaLnBrk="1" latinLnBrk="0" hangingPunct="1">
                <a:spcBef>
                  <a:spcPts val="0"/>
                </a:spcBef>
                <a:buFontTx/>
                <a:buNone/>
              </a:pPr>
              <a:r>
                <a:rPr lang="de-DE" sz="500" kern="1200" noProof="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at 3 years (long-term follow-up)</a:t>
              </a:r>
            </a:p>
          </p:txBody>
        </p:sp>
      </p:grpSp>
      <p:grpSp>
        <p:nvGrpSpPr>
          <p:cNvPr id="103" name="Gruppieren 102"/>
          <p:cNvGrpSpPr/>
          <p:nvPr/>
        </p:nvGrpSpPr>
        <p:grpSpPr>
          <a:xfrm>
            <a:off x="35901" y="4706263"/>
            <a:ext cx="3529564" cy="1220909"/>
            <a:chOff x="-1442482" y="1012282"/>
            <a:chExt cx="14165206" cy="4231823"/>
          </a:xfrm>
        </p:grpSpPr>
        <p:sp>
          <p:nvSpPr>
            <p:cNvPr id="109" name="Abgerundetes Rechteck 108"/>
            <p:cNvSpPr/>
            <p:nvPr/>
          </p:nvSpPr>
          <p:spPr>
            <a:xfrm>
              <a:off x="6819230" y="1914675"/>
              <a:ext cx="1764632" cy="7992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2" name="Nach unten gekrümmter Pfeil 111"/>
            <p:cNvSpPr/>
            <p:nvPr/>
          </p:nvSpPr>
          <p:spPr>
            <a:xfrm rot="10800000">
              <a:off x="4445000" y="4670229"/>
              <a:ext cx="3256546" cy="339216"/>
            </a:xfrm>
            <a:prstGeom prst="curvedDownArrow">
              <a:avLst/>
            </a:prstGeom>
            <a:solidFill>
              <a:srgbClr val="FFFF99"/>
            </a:solidFill>
            <a:ln w="6350"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4" name="Abgerundetes Rechteck 133"/>
            <p:cNvSpPr/>
            <p:nvPr/>
          </p:nvSpPr>
          <p:spPr>
            <a:xfrm>
              <a:off x="4749799" y="1914675"/>
              <a:ext cx="1764632" cy="7992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5" name="Abgerundetes Rechteck 134"/>
            <p:cNvSpPr/>
            <p:nvPr/>
          </p:nvSpPr>
          <p:spPr>
            <a:xfrm>
              <a:off x="4749799" y="2932928"/>
              <a:ext cx="1764632" cy="802800"/>
            </a:xfrm>
            <a:prstGeom prst="roundRect">
              <a:avLst/>
            </a:prstGeom>
            <a:solidFill>
              <a:srgbClr val="58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6" name="Nach oben gekrümmter Pfeil 135"/>
            <p:cNvSpPr/>
            <p:nvPr/>
          </p:nvSpPr>
          <p:spPr>
            <a:xfrm rot="10800000">
              <a:off x="4445000" y="2640071"/>
              <a:ext cx="3513838" cy="417949"/>
            </a:xfrm>
            <a:prstGeom prst="curvedUpArrow">
              <a:avLst/>
            </a:prstGeom>
            <a:solidFill>
              <a:srgbClr val="58C47C"/>
            </a:solidFill>
            <a:ln w="6350">
              <a:solidFill>
                <a:srgbClr val="1D53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7" name="Nach oben gekrümmter Pfeil 136"/>
            <p:cNvSpPr/>
            <p:nvPr/>
          </p:nvSpPr>
          <p:spPr>
            <a:xfrm rot="10800000">
              <a:off x="4552901" y="1620112"/>
              <a:ext cx="5355390" cy="518955"/>
            </a:xfrm>
            <a:prstGeom prst="curvedUpArrow">
              <a:avLst/>
            </a:prstGeom>
            <a:solidFill>
              <a:schemeClr val="accent4">
                <a:lumMod val="40000"/>
                <a:lumOff val="60000"/>
              </a:schemeClr>
            </a:solidFill>
            <a:ln w="6350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8" name="Abgerundetes Rechteck 137"/>
            <p:cNvSpPr/>
            <p:nvPr/>
          </p:nvSpPr>
          <p:spPr>
            <a:xfrm>
              <a:off x="-1442482" y="2869148"/>
              <a:ext cx="1692443" cy="925686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b="1" dirty="0">
                <a:solidFill>
                  <a:schemeClr val="bg1"/>
                </a:solidFill>
              </a:endParaRPr>
            </a:p>
          </p:txBody>
        </p:sp>
        <p:sp>
          <p:nvSpPr>
            <p:cNvPr id="139" name="Abgerundetes Rechteck 138"/>
            <p:cNvSpPr/>
            <p:nvPr/>
          </p:nvSpPr>
          <p:spPr>
            <a:xfrm>
              <a:off x="610937" y="1916935"/>
              <a:ext cx="1764632" cy="80019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5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140" name="Gerader Verbinder 139"/>
            <p:cNvCxnSpPr>
              <a:stCxn id="138" idx="3"/>
              <a:endCxn id="139" idx="1"/>
            </p:cNvCxnSpPr>
            <p:nvPr/>
          </p:nvCxnSpPr>
          <p:spPr>
            <a:xfrm flipV="1">
              <a:off x="249961" y="2317037"/>
              <a:ext cx="360977" cy="1014956"/>
            </a:xfrm>
            <a:prstGeom prst="line">
              <a:avLst/>
            </a:prstGeom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Abgerundetes Rechteck 140"/>
            <p:cNvSpPr/>
            <p:nvPr/>
          </p:nvSpPr>
          <p:spPr>
            <a:xfrm>
              <a:off x="610937" y="2932928"/>
              <a:ext cx="1764632" cy="799200"/>
            </a:xfrm>
            <a:prstGeom prst="roundRect">
              <a:avLst/>
            </a:prstGeom>
            <a:solidFill>
              <a:srgbClr val="58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2" name="Abgerundetes Rechteck 141"/>
            <p:cNvSpPr/>
            <p:nvPr/>
          </p:nvSpPr>
          <p:spPr>
            <a:xfrm>
              <a:off x="610937" y="3961847"/>
              <a:ext cx="1764632" cy="799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143" name="Gerader Verbinder 142"/>
            <p:cNvCxnSpPr>
              <a:stCxn id="138" idx="3"/>
              <a:endCxn id="141" idx="1"/>
            </p:cNvCxnSpPr>
            <p:nvPr/>
          </p:nvCxnSpPr>
          <p:spPr>
            <a:xfrm>
              <a:off x="249961" y="3331993"/>
              <a:ext cx="360977" cy="538"/>
            </a:xfrm>
            <a:prstGeom prst="line">
              <a:avLst/>
            </a:prstGeom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Gerader Verbinder 143"/>
            <p:cNvCxnSpPr>
              <a:stCxn id="138" idx="3"/>
              <a:endCxn id="142" idx="1"/>
            </p:cNvCxnSpPr>
            <p:nvPr/>
          </p:nvCxnSpPr>
          <p:spPr>
            <a:xfrm>
              <a:off x="249961" y="3331993"/>
              <a:ext cx="360977" cy="1029455"/>
            </a:xfrm>
            <a:prstGeom prst="line">
              <a:avLst/>
            </a:prstGeom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Abgerundetes Rechteck 144"/>
            <p:cNvSpPr/>
            <p:nvPr/>
          </p:nvSpPr>
          <p:spPr>
            <a:xfrm>
              <a:off x="2680367" y="1020982"/>
              <a:ext cx="1764633" cy="57523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bg1"/>
                  </a:solidFill>
                </a:rPr>
                <a:t>basic treatment</a:t>
              </a:r>
            </a:p>
          </p:txBody>
        </p:sp>
        <p:sp>
          <p:nvSpPr>
            <p:cNvPr id="146" name="Abgerundetes Rechteck 145"/>
            <p:cNvSpPr/>
            <p:nvPr/>
          </p:nvSpPr>
          <p:spPr>
            <a:xfrm>
              <a:off x="4757821" y="1012282"/>
              <a:ext cx="3826041" cy="57523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bg1"/>
                  </a:solidFill>
                </a:rPr>
                <a:t>first-line treatment</a:t>
              </a:r>
            </a:p>
          </p:txBody>
        </p:sp>
        <p:cxnSp>
          <p:nvCxnSpPr>
            <p:cNvPr id="147" name="Gerader Verbinder 146"/>
            <p:cNvCxnSpPr>
              <a:stCxn id="139" idx="3"/>
              <a:endCxn id="148" idx="1"/>
            </p:cNvCxnSpPr>
            <p:nvPr/>
          </p:nvCxnSpPr>
          <p:spPr>
            <a:xfrm flipV="1">
              <a:off x="2375569" y="2316087"/>
              <a:ext cx="304799" cy="947"/>
            </a:xfrm>
            <a:prstGeom prst="line">
              <a:avLst/>
            </a:prstGeom>
            <a:ln w="952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Abgerundetes Rechteck 147"/>
            <p:cNvSpPr/>
            <p:nvPr/>
          </p:nvSpPr>
          <p:spPr>
            <a:xfrm>
              <a:off x="2680368" y="1916487"/>
              <a:ext cx="1764632" cy="7992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short-acting nitrates</a:t>
              </a:r>
            </a:p>
          </p:txBody>
        </p:sp>
        <p:cxnSp>
          <p:nvCxnSpPr>
            <p:cNvPr id="149" name="Gerader Verbinder 148"/>
            <p:cNvCxnSpPr>
              <a:stCxn id="141" idx="3"/>
              <a:endCxn id="150" idx="1"/>
            </p:cNvCxnSpPr>
            <p:nvPr/>
          </p:nvCxnSpPr>
          <p:spPr>
            <a:xfrm>
              <a:off x="2375569" y="3332528"/>
              <a:ext cx="304799" cy="2225"/>
            </a:xfrm>
            <a:prstGeom prst="line">
              <a:avLst/>
            </a:prstGeom>
            <a:ln w="9525">
              <a:solidFill>
                <a:srgbClr val="58C4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Abgerundetes Rechteck 149"/>
            <p:cNvSpPr/>
            <p:nvPr/>
          </p:nvSpPr>
          <p:spPr>
            <a:xfrm>
              <a:off x="2680368" y="2801353"/>
              <a:ext cx="1764632" cy="1066800"/>
            </a:xfrm>
            <a:prstGeom prst="roundRect">
              <a:avLst/>
            </a:prstGeom>
            <a:solidFill>
              <a:srgbClr val="58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1" name="Abgerundetes Rechteck 150"/>
            <p:cNvSpPr/>
            <p:nvPr/>
          </p:nvSpPr>
          <p:spPr>
            <a:xfrm>
              <a:off x="2680368" y="3961847"/>
              <a:ext cx="1764632" cy="799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statins</a:t>
              </a:r>
            </a:p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ASA</a:t>
              </a:r>
              <a:b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</a:br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ACE-inhibitors</a:t>
              </a:r>
            </a:p>
          </p:txBody>
        </p:sp>
        <p:cxnSp>
          <p:nvCxnSpPr>
            <p:cNvPr id="152" name="Gerader Verbinder 151"/>
            <p:cNvCxnSpPr>
              <a:stCxn id="142" idx="3"/>
              <a:endCxn id="151" idx="1"/>
            </p:cNvCxnSpPr>
            <p:nvPr/>
          </p:nvCxnSpPr>
          <p:spPr>
            <a:xfrm>
              <a:off x="2375569" y="4361447"/>
              <a:ext cx="304799" cy="0"/>
            </a:xfrm>
            <a:prstGeom prst="line">
              <a:avLst/>
            </a:prstGeom>
            <a:ln w="9525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Abgerundetes Rechteck 152"/>
            <p:cNvSpPr/>
            <p:nvPr/>
          </p:nvSpPr>
          <p:spPr>
            <a:xfrm>
              <a:off x="4749799" y="3961847"/>
              <a:ext cx="1764632" cy="799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beta blockers</a:t>
              </a:r>
            </a:p>
          </p:txBody>
        </p:sp>
        <p:cxnSp>
          <p:nvCxnSpPr>
            <p:cNvPr id="154" name="Gerader Verbinder 153"/>
            <p:cNvCxnSpPr>
              <a:stCxn id="148" idx="3"/>
              <a:endCxn id="134" idx="1"/>
            </p:cNvCxnSpPr>
            <p:nvPr/>
          </p:nvCxnSpPr>
          <p:spPr>
            <a:xfrm flipV="1">
              <a:off x="4445000" y="2314275"/>
              <a:ext cx="304799" cy="1812"/>
            </a:xfrm>
            <a:prstGeom prst="line">
              <a:avLst/>
            </a:prstGeom>
            <a:ln w="952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Gerader Verbinder 154"/>
            <p:cNvCxnSpPr>
              <a:stCxn id="150" idx="3"/>
              <a:endCxn id="135" idx="1"/>
            </p:cNvCxnSpPr>
            <p:nvPr/>
          </p:nvCxnSpPr>
          <p:spPr>
            <a:xfrm flipV="1">
              <a:off x="4445000" y="3334328"/>
              <a:ext cx="304799" cy="425"/>
            </a:xfrm>
            <a:prstGeom prst="line">
              <a:avLst/>
            </a:prstGeom>
            <a:ln w="9525">
              <a:solidFill>
                <a:srgbClr val="58C4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Gerader Verbinder 155"/>
            <p:cNvCxnSpPr>
              <a:stCxn id="151" idx="3"/>
              <a:endCxn id="153" idx="1"/>
            </p:cNvCxnSpPr>
            <p:nvPr/>
          </p:nvCxnSpPr>
          <p:spPr>
            <a:xfrm>
              <a:off x="4445000" y="4361447"/>
              <a:ext cx="304799" cy="0"/>
            </a:xfrm>
            <a:prstGeom prst="line">
              <a:avLst/>
            </a:prstGeom>
            <a:ln w="9525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Abgerundetes Rechteck 156"/>
            <p:cNvSpPr/>
            <p:nvPr/>
          </p:nvSpPr>
          <p:spPr>
            <a:xfrm>
              <a:off x="6819230" y="2801353"/>
              <a:ext cx="1764632" cy="1066800"/>
            </a:xfrm>
            <a:prstGeom prst="roundRect">
              <a:avLst/>
            </a:prstGeom>
            <a:solidFill>
              <a:srgbClr val="58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8" name="Abgerundetes Rechteck 157"/>
            <p:cNvSpPr/>
            <p:nvPr/>
          </p:nvSpPr>
          <p:spPr>
            <a:xfrm>
              <a:off x="6819230" y="3961847"/>
              <a:ext cx="1764632" cy="7992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9" name="Abgerundetes Rechteck 158"/>
            <p:cNvSpPr/>
            <p:nvPr/>
          </p:nvSpPr>
          <p:spPr>
            <a:xfrm>
              <a:off x="8888660" y="1914674"/>
              <a:ext cx="1791538" cy="79919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0" name="Abgerundetes Rechteck 159"/>
            <p:cNvSpPr/>
            <p:nvPr/>
          </p:nvSpPr>
          <p:spPr>
            <a:xfrm>
              <a:off x="8888660" y="2801354"/>
              <a:ext cx="1791538" cy="1066800"/>
            </a:xfrm>
            <a:prstGeom prst="roundRect">
              <a:avLst/>
            </a:prstGeom>
            <a:solidFill>
              <a:srgbClr val="58C4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1" name="Abgerundetes Rechteck 160"/>
            <p:cNvSpPr/>
            <p:nvPr/>
          </p:nvSpPr>
          <p:spPr>
            <a:xfrm>
              <a:off x="8888660" y="3961847"/>
              <a:ext cx="1791538" cy="799198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2" name="Abgerundetes Rechteck 161"/>
            <p:cNvSpPr/>
            <p:nvPr/>
          </p:nvSpPr>
          <p:spPr>
            <a:xfrm>
              <a:off x="8888660" y="1012282"/>
              <a:ext cx="1764633" cy="57523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" dirty="0">
                <a:solidFill>
                  <a:schemeClr val="bg1"/>
                </a:solidFill>
              </a:endParaRPr>
            </a:p>
          </p:txBody>
        </p:sp>
        <p:sp>
          <p:nvSpPr>
            <p:cNvPr id="163" name="Abgerundetes Rechteck 162"/>
            <p:cNvSpPr/>
            <p:nvPr/>
          </p:nvSpPr>
          <p:spPr>
            <a:xfrm>
              <a:off x="10958091" y="1012282"/>
              <a:ext cx="1764633" cy="57523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bg1"/>
                  </a:solidFill>
                </a:rPr>
                <a:t>third-line treatment</a:t>
              </a:r>
            </a:p>
          </p:txBody>
        </p:sp>
        <p:cxnSp>
          <p:nvCxnSpPr>
            <p:cNvPr id="164" name="Gerader Verbinder 163"/>
            <p:cNvCxnSpPr/>
            <p:nvPr/>
          </p:nvCxnSpPr>
          <p:spPr>
            <a:xfrm>
              <a:off x="6523128" y="2314276"/>
              <a:ext cx="304799" cy="0"/>
            </a:xfrm>
            <a:prstGeom prst="line">
              <a:avLst/>
            </a:prstGeom>
            <a:ln w="952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Gerader Verbinder 164"/>
            <p:cNvCxnSpPr>
              <a:stCxn id="109" idx="3"/>
              <a:endCxn id="159" idx="1"/>
            </p:cNvCxnSpPr>
            <p:nvPr/>
          </p:nvCxnSpPr>
          <p:spPr>
            <a:xfrm>
              <a:off x="8583862" y="2314273"/>
              <a:ext cx="304798" cy="0"/>
            </a:xfrm>
            <a:prstGeom prst="line">
              <a:avLst/>
            </a:prstGeom>
            <a:ln w="952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Gerader Verbinder 165"/>
            <p:cNvCxnSpPr>
              <a:stCxn id="135" idx="3"/>
              <a:endCxn id="157" idx="1"/>
            </p:cNvCxnSpPr>
            <p:nvPr/>
          </p:nvCxnSpPr>
          <p:spPr>
            <a:xfrm>
              <a:off x="6514431" y="3334328"/>
              <a:ext cx="304799" cy="425"/>
            </a:xfrm>
            <a:prstGeom prst="line">
              <a:avLst/>
            </a:prstGeom>
            <a:ln w="9525">
              <a:solidFill>
                <a:srgbClr val="58C4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Gerader Verbinder 166"/>
            <p:cNvCxnSpPr>
              <a:stCxn id="157" idx="3"/>
              <a:endCxn id="160" idx="1"/>
            </p:cNvCxnSpPr>
            <p:nvPr/>
          </p:nvCxnSpPr>
          <p:spPr>
            <a:xfrm>
              <a:off x="8583862" y="3334756"/>
              <a:ext cx="304798" cy="0"/>
            </a:xfrm>
            <a:prstGeom prst="line">
              <a:avLst/>
            </a:prstGeom>
            <a:ln w="9525">
              <a:solidFill>
                <a:srgbClr val="58C47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Abgerundetes Rechteck 167"/>
            <p:cNvSpPr/>
            <p:nvPr/>
          </p:nvSpPr>
          <p:spPr>
            <a:xfrm>
              <a:off x="10958092" y="1914675"/>
              <a:ext cx="1764632" cy="7992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ASA</a:t>
              </a:r>
            </a:p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statins</a:t>
              </a:r>
            </a:p>
          </p:txBody>
        </p:sp>
        <p:cxnSp>
          <p:nvCxnSpPr>
            <p:cNvPr id="169" name="Gerader Verbinder 168"/>
            <p:cNvCxnSpPr>
              <a:stCxn id="159" idx="3"/>
              <a:endCxn id="168" idx="1"/>
            </p:cNvCxnSpPr>
            <p:nvPr/>
          </p:nvCxnSpPr>
          <p:spPr>
            <a:xfrm>
              <a:off x="10680198" y="2314273"/>
              <a:ext cx="277893" cy="0"/>
            </a:xfrm>
            <a:prstGeom prst="line">
              <a:avLst/>
            </a:prstGeom>
            <a:ln w="952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Gerader Verbinder 169"/>
            <p:cNvCxnSpPr>
              <a:stCxn id="158" idx="1"/>
              <a:endCxn id="153" idx="3"/>
            </p:cNvCxnSpPr>
            <p:nvPr/>
          </p:nvCxnSpPr>
          <p:spPr>
            <a:xfrm flipH="1">
              <a:off x="6514431" y="4361447"/>
              <a:ext cx="304799" cy="0"/>
            </a:xfrm>
            <a:prstGeom prst="line">
              <a:avLst/>
            </a:prstGeom>
            <a:ln w="9525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Gerader Verbinder 170"/>
            <p:cNvCxnSpPr>
              <a:stCxn id="161" idx="1"/>
              <a:endCxn id="158" idx="3"/>
            </p:cNvCxnSpPr>
            <p:nvPr/>
          </p:nvCxnSpPr>
          <p:spPr>
            <a:xfrm flipH="1">
              <a:off x="8583862" y="4361446"/>
              <a:ext cx="304798" cy="0"/>
            </a:xfrm>
            <a:prstGeom prst="line">
              <a:avLst/>
            </a:prstGeom>
            <a:ln w="9525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feld 171"/>
            <p:cNvSpPr txBox="1"/>
            <p:nvPr/>
          </p:nvSpPr>
          <p:spPr>
            <a:xfrm>
              <a:off x="4453075" y="3985999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CC6600"/>
                  </a:solidFill>
                </a:rPr>
                <a:t>+</a:t>
              </a:r>
            </a:p>
          </p:txBody>
        </p:sp>
        <p:sp>
          <p:nvSpPr>
            <p:cNvPr id="173" name="Textfeld 172"/>
            <p:cNvSpPr txBox="1"/>
            <p:nvPr/>
          </p:nvSpPr>
          <p:spPr>
            <a:xfrm>
              <a:off x="6506757" y="3994234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CC6600"/>
                  </a:solidFill>
                </a:rPr>
                <a:t>+</a:t>
              </a:r>
            </a:p>
          </p:txBody>
        </p:sp>
        <p:sp>
          <p:nvSpPr>
            <p:cNvPr id="174" name="Textfeld 173"/>
            <p:cNvSpPr txBox="1"/>
            <p:nvPr/>
          </p:nvSpPr>
          <p:spPr>
            <a:xfrm>
              <a:off x="8566633" y="3993025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CC6600"/>
                  </a:solidFill>
                </a:rPr>
                <a:t>+</a:t>
              </a:r>
            </a:p>
          </p:txBody>
        </p:sp>
        <p:sp>
          <p:nvSpPr>
            <p:cNvPr id="175" name="Textfeld 174"/>
            <p:cNvSpPr txBox="1"/>
            <p:nvPr/>
          </p:nvSpPr>
          <p:spPr>
            <a:xfrm>
              <a:off x="8566440" y="2935777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58C47C"/>
                  </a:solidFill>
                </a:rPr>
                <a:t>+</a:t>
              </a:r>
            </a:p>
          </p:txBody>
        </p:sp>
        <p:sp>
          <p:nvSpPr>
            <p:cNvPr id="176" name="Textfeld 175"/>
            <p:cNvSpPr txBox="1"/>
            <p:nvPr/>
          </p:nvSpPr>
          <p:spPr>
            <a:xfrm>
              <a:off x="6485194" y="2962452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58C47C"/>
                  </a:solidFill>
                </a:rPr>
                <a:t>+</a:t>
              </a:r>
            </a:p>
          </p:txBody>
        </p:sp>
        <p:sp>
          <p:nvSpPr>
            <p:cNvPr id="177" name="Textfeld 176"/>
            <p:cNvSpPr txBox="1"/>
            <p:nvPr/>
          </p:nvSpPr>
          <p:spPr>
            <a:xfrm>
              <a:off x="4437326" y="2962452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rgbClr val="58C47C"/>
                  </a:solidFill>
                </a:rPr>
                <a:t>+</a:t>
              </a:r>
            </a:p>
          </p:txBody>
        </p:sp>
        <p:sp>
          <p:nvSpPr>
            <p:cNvPr id="178" name="Textfeld 177"/>
            <p:cNvSpPr txBox="1"/>
            <p:nvPr/>
          </p:nvSpPr>
          <p:spPr>
            <a:xfrm>
              <a:off x="4464240" y="1958229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accent3">
                      <a:lumMod val="75000"/>
                    </a:schemeClr>
                  </a:solidFill>
                </a:rPr>
                <a:t>+</a:t>
              </a:r>
            </a:p>
          </p:txBody>
        </p:sp>
        <p:sp>
          <p:nvSpPr>
            <p:cNvPr id="179" name="Textfeld 178"/>
            <p:cNvSpPr txBox="1"/>
            <p:nvPr/>
          </p:nvSpPr>
          <p:spPr>
            <a:xfrm>
              <a:off x="6512035" y="1951085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accent3">
                      <a:lumMod val="75000"/>
                    </a:schemeClr>
                  </a:solidFill>
                </a:rPr>
                <a:t>+</a:t>
              </a:r>
            </a:p>
          </p:txBody>
        </p:sp>
        <p:sp>
          <p:nvSpPr>
            <p:cNvPr id="180" name="Textfeld 179"/>
            <p:cNvSpPr txBox="1"/>
            <p:nvPr/>
          </p:nvSpPr>
          <p:spPr>
            <a:xfrm>
              <a:off x="8578015" y="1942028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accent3">
                      <a:lumMod val="75000"/>
                    </a:schemeClr>
                  </a:solidFill>
                </a:rPr>
                <a:t>+</a:t>
              </a:r>
            </a:p>
          </p:txBody>
        </p:sp>
        <p:sp>
          <p:nvSpPr>
            <p:cNvPr id="181" name="Textfeld 180"/>
            <p:cNvSpPr txBox="1"/>
            <p:nvPr/>
          </p:nvSpPr>
          <p:spPr>
            <a:xfrm>
              <a:off x="10652896" y="1942028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accent3">
                      <a:lumMod val="75000"/>
                    </a:schemeClr>
                  </a:solidFill>
                </a:rPr>
                <a:t>+</a:t>
              </a:r>
            </a:p>
          </p:txBody>
        </p:sp>
        <p:sp>
          <p:nvSpPr>
            <p:cNvPr id="182" name="Textfeld 181"/>
            <p:cNvSpPr txBox="1"/>
            <p:nvPr/>
          </p:nvSpPr>
          <p:spPr>
            <a:xfrm>
              <a:off x="6157817" y="2464131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*</a:t>
              </a:r>
            </a:p>
          </p:txBody>
        </p:sp>
        <p:sp>
          <p:nvSpPr>
            <p:cNvPr id="183" name="Textfeld 182"/>
            <p:cNvSpPr txBox="1"/>
            <p:nvPr/>
          </p:nvSpPr>
          <p:spPr>
            <a:xfrm>
              <a:off x="7100562" y="1444712"/>
              <a:ext cx="214752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*</a:t>
              </a:r>
            </a:p>
          </p:txBody>
        </p:sp>
        <p:sp>
          <p:nvSpPr>
            <p:cNvPr id="184" name="Textfeld 183"/>
            <p:cNvSpPr txBox="1"/>
            <p:nvPr/>
          </p:nvSpPr>
          <p:spPr>
            <a:xfrm>
              <a:off x="5982841" y="4699521"/>
              <a:ext cx="219078" cy="544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*</a:t>
              </a:r>
            </a:p>
          </p:txBody>
        </p:sp>
        <p:sp>
          <p:nvSpPr>
            <p:cNvPr id="185" name="Abgerundetes Rechteck 184"/>
            <p:cNvSpPr/>
            <p:nvPr/>
          </p:nvSpPr>
          <p:spPr>
            <a:xfrm>
              <a:off x="10958092" y="3186200"/>
              <a:ext cx="1764632" cy="1175247"/>
            </a:xfrm>
            <a:prstGeom prst="roundRect">
              <a:avLst>
                <a:gd name="adj" fmla="val 0"/>
              </a:avLst>
            </a:prstGeom>
            <a:noFill/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*=high blood pressure/+ heart rate variability</a:t>
              </a:r>
            </a:p>
          </p:txBody>
        </p:sp>
      </p:grpSp>
      <p:sp>
        <p:nvSpPr>
          <p:cNvPr id="3" name="Textfeld 2"/>
          <p:cNvSpPr txBox="1"/>
          <p:nvPr/>
        </p:nvSpPr>
        <p:spPr>
          <a:xfrm>
            <a:off x="5542" y="5259254"/>
            <a:ext cx="481234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500" b="1" dirty="0" smtClean="0">
                <a:solidFill>
                  <a:schemeClr val="bg1"/>
                </a:solidFill>
              </a:rPr>
              <a:t>Coronary</a:t>
            </a:r>
          </a:p>
          <a:p>
            <a:pPr algn="ctr"/>
            <a:r>
              <a:rPr lang="de-DE" sz="500" b="1" dirty="0" smtClean="0">
                <a:solidFill>
                  <a:schemeClr val="bg1"/>
                </a:solidFill>
              </a:rPr>
              <a:t>vasomotion</a:t>
            </a:r>
            <a:endParaRPr lang="de-DE" sz="500" b="1" dirty="0">
              <a:solidFill>
                <a:schemeClr val="bg1"/>
              </a:solidFill>
            </a:endParaRPr>
          </a:p>
          <a:p>
            <a:pPr algn="ctr"/>
            <a:r>
              <a:rPr lang="de-DE" sz="500" b="1" dirty="0">
                <a:solidFill>
                  <a:schemeClr val="bg1"/>
                </a:solidFill>
              </a:rPr>
              <a:t>disorders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541260" y="5248618"/>
            <a:ext cx="450081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801197"/>
            <a:r>
              <a:rPr lang="de-DE" sz="500" b="1" dirty="0"/>
              <a:t>combined vasomotion disorder</a:t>
            </a:r>
          </a:p>
        </p:txBody>
      </p:sp>
      <p:sp>
        <p:nvSpPr>
          <p:cNvPr id="186" name="Textfeld 185"/>
          <p:cNvSpPr txBox="1"/>
          <p:nvPr/>
        </p:nvSpPr>
        <p:spPr>
          <a:xfrm>
            <a:off x="549466" y="5589889"/>
            <a:ext cx="45008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vasodilation disorder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031777" y="5224286"/>
            <a:ext cx="50468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ASA</a:t>
            </a:r>
          </a:p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ACE-inhibitors</a:t>
            </a:r>
          </a:p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short</a:t>
            </a:r>
            <a:r>
              <a:rPr lang="de-DE" sz="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acting</a:t>
            </a:r>
            <a:r>
              <a:rPr lang="de-DE" sz="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nitrates</a:t>
            </a:r>
          </a:p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statins</a:t>
            </a:r>
          </a:p>
          <a:p>
            <a:pPr algn="ctr"/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nitrates</a:t>
            </a:r>
            <a:endParaRPr lang="de-DE" sz="12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7" name="Textfeld 186"/>
          <p:cNvSpPr txBox="1"/>
          <p:nvPr/>
        </p:nvSpPr>
        <p:spPr>
          <a:xfrm>
            <a:off x="539248" y="4995529"/>
            <a:ext cx="45008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coronary spasm</a:t>
            </a:r>
          </a:p>
        </p:txBody>
      </p:sp>
      <p:sp>
        <p:nvSpPr>
          <p:cNvPr id="55" name="Textfeld 54"/>
          <p:cNvSpPr txBox="1"/>
          <p:nvPr/>
        </p:nvSpPr>
        <p:spPr>
          <a:xfrm>
            <a:off x="2683537" y="5608054"/>
            <a:ext cx="29496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Nicorandil/+ Ivabradine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2166416" y="5599471"/>
            <a:ext cx="342429" cy="1463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CCB (DHP)/+ 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Ranolazine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feld 57"/>
          <p:cNvSpPr txBox="1"/>
          <p:nvPr/>
        </p:nvSpPr>
        <p:spPr>
          <a:xfrm>
            <a:off x="2613926" y="5234639"/>
            <a:ext cx="45078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long</a:t>
            </a:r>
            <a:r>
              <a:rPr lang="de-DE" sz="3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</a:t>
            </a: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 nitrates/+ 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Molsidomine</a:t>
            </a: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/+ Nicorandil/+ 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Ivabradine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2169015" y="5252071"/>
            <a:ext cx="346298" cy="223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Ranolazine/+ beta blockers (Carvedilol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2" name="Textfeld 61"/>
          <p:cNvSpPr txBox="1"/>
          <p:nvPr/>
        </p:nvSpPr>
        <p:spPr>
          <a:xfrm>
            <a:off x="1654988" y="5285555"/>
            <a:ext cx="339172" cy="1463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CCB (non-DHP/+DHP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3" name="Textfeld 62"/>
          <p:cNvSpPr txBox="1"/>
          <p:nvPr/>
        </p:nvSpPr>
        <p:spPr>
          <a:xfrm>
            <a:off x="2091257" y="4982052"/>
            <a:ext cx="42892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long-term nitrates/+ Molsidomine</a:t>
            </a:r>
          </a:p>
        </p:txBody>
      </p:sp>
      <p:sp>
        <p:nvSpPr>
          <p:cNvPr id="188" name="Textfeld 187"/>
          <p:cNvSpPr txBox="1"/>
          <p:nvPr/>
        </p:nvSpPr>
        <p:spPr>
          <a:xfrm>
            <a:off x="2631584" y="5004314"/>
            <a:ext cx="391253" cy="1463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Ranolazine/+ 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Nicorandil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" name="Textfeld 80"/>
          <p:cNvSpPr txBox="1"/>
          <p:nvPr/>
        </p:nvSpPr>
        <p:spPr>
          <a:xfrm>
            <a:off x="1665616" y="4982140"/>
            <a:ext cx="33741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801197">
              <a:lnSpc>
                <a:spcPct val="125000"/>
              </a:lnSpc>
            </a:pPr>
            <a:r>
              <a:rPr lang="de-DE" sz="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CCB (non-DHP/+DHP</a:t>
            </a:r>
            <a:r>
              <a:rPr lang="de-DE" sz="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de-DE" sz="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2" name="Textfeld 81"/>
          <p:cNvSpPr txBox="1"/>
          <p:nvPr/>
        </p:nvSpPr>
        <p:spPr>
          <a:xfrm>
            <a:off x="2605706" y="4710366"/>
            <a:ext cx="44853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801197">
              <a:lnSpc>
                <a:spcPct val="125000"/>
              </a:lnSpc>
            </a:pPr>
            <a:r>
              <a:rPr lang="de-DE" sz="400" dirty="0">
                <a:solidFill>
                  <a:schemeClr val="bg1"/>
                </a:solidFill>
              </a:rPr>
              <a:t>second-line </a:t>
            </a:r>
            <a:r>
              <a:rPr lang="de-DE" sz="400" dirty="0" smtClean="0">
                <a:solidFill>
                  <a:schemeClr val="bg1"/>
                </a:solidFill>
              </a:rPr>
              <a:t>treatment</a:t>
            </a:r>
            <a:endParaRPr lang="de-DE" sz="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99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459C-A76D-9044-BC2C-CDDC49451442}" type="slidenum">
              <a:rPr lang="de-DE" smtClean="0"/>
              <a:t>2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52"/>
            <a:ext cx="10833100" cy="6244246"/>
          </a:xfrm>
          <a:prstGeom prst="rect">
            <a:avLst/>
          </a:prstGeom>
        </p:spPr>
      </p:pic>
      <p:grpSp>
        <p:nvGrpSpPr>
          <p:cNvPr id="6" name="Gruppieren 5"/>
          <p:cNvGrpSpPr/>
          <p:nvPr/>
        </p:nvGrpSpPr>
        <p:grpSpPr>
          <a:xfrm>
            <a:off x="3198737" y="1204331"/>
            <a:ext cx="4445209" cy="2525552"/>
            <a:chOff x="46144" y="1157206"/>
            <a:chExt cx="2486238" cy="2116650"/>
          </a:xfrm>
        </p:grpSpPr>
        <p:sp>
          <p:nvSpPr>
            <p:cNvPr id="7" name="Rechteck 6"/>
            <p:cNvSpPr/>
            <p:nvPr/>
          </p:nvSpPr>
          <p:spPr>
            <a:xfrm>
              <a:off x="46144" y="1360039"/>
              <a:ext cx="2486238" cy="18345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/>
            <p:nvPr/>
          </p:nvSpPr>
          <p:spPr>
            <a:xfrm>
              <a:off x="46144" y="1157206"/>
              <a:ext cx="2486238" cy="211200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1400" b="1" dirty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Background</a:t>
              </a:r>
              <a:endParaRPr lang="en-GB" sz="10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  <p:sp>
          <p:nvSpPr>
            <p:cNvPr id="9" name="Text Box 6">
              <a:extLst>
                <a:ext uri="{FF2B5EF4-FFF2-40B4-BE49-F238E27FC236}">
                  <a16:creationId xmlns:a16="http://schemas.microsoft.com/office/drawing/2014/main" id="{08267EF8-0A83-67D9-4BAE-EE66A3D72C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67" y="1364838"/>
              <a:ext cx="2421865" cy="19090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just">
                <a:defRPr/>
              </a:pPr>
              <a:r>
                <a:rPr lang="en-GB" sz="14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Coronary Vasomotion Disorders </a:t>
              </a:r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are a 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common cause for Angina pectoris without obstructive coronary artery disease (ANOCA).</a:t>
              </a:r>
            </a:p>
            <a:p>
              <a:pPr algn="just">
                <a:defRPr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They pose a major therapeutic challenge due to: 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heterogeneous clinical presentation 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broad spectrum of subtypes (so-called endotypes) </a:t>
              </a:r>
              <a:r>
                <a:rPr lang="en-US" sz="1400" dirty="0" smtClean="0">
                  <a:latin typeface="Arial" panose="020B0604020202020204" pitchFamily="34" charset="0"/>
                </a:rPr>
                <a:t>including coronary spasm, vasodilation disorders or combined vasomotion disorders</a:t>
              </a:r>
              <a:endParaRPr lang="en-US" sz="14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often long-term refractory symptoms and severely impaired quality of life</a:t>
              </a:r>
            </a:p>
            <a:p>
              <a:pPr lvl="0"/>
              <a:endParaRPr lang="en-US" sz="7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3194249" y="3745135"/>
            <a:ext cx="4444602" cy="1209334"/>
            <a:chOff x="46144" y="2866296"/>
            <a:chExt cx="2486238" cy="697305"/>
          </a:xfrm>
        </p:grpSpPr>
        <p:sp>
          <p:nvSpPr>
            <p:cNvPr id="11" name="Rechteck 10"/>
            <p:cNvSpPr/>
            <p:nvPr/>
          </p:nvSpPr>
          <p:spPr>
            <a:xfrm>
              <a:off x="46144" y="3013835"/>
              <a:ext cx="2486238" cy="5497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Text Box 6">
              <a:extLst>
                <a:ext uri="{FF2B5EF4-FFF2-40B4-BE49-F238E27FC236}">
                  <a16:creationId xmlns:a16="http://schemas.microsoft.com/office/drawing/2014/main" id="{BEF8734E-2CCA-C42E-0021-4BB9199F3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352" y="3019311"/>
              <a:ext cx="2402134" cy="4807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just">
                <a:defRPr/>
              </a:pPr>
              <a:r>
                <a:rPr lang="en-US" sz="1400" dirty="0" smtClean="0">
                  <a:latin typeface="+mn-lt"/>
                  <a:cs typeface="Arial" charset="0"/>
                </a:rPr>
                <a:t>The </a:t>
              </a:r>
              <a:r>
                <a:rPr lang="en-US" sz="1400" dirty="0">
                  <a:latin typeface="+mn-lt"/>
                  <a:cs typeface="Arial" charset="0"/>
                </a:rPr>
                <a:t>purpose of this study was to evaluate the </a:t>
              </a:r>
              <a:r>
                <a:rPr lang="en-US" sz="14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long-term benefits </a:t>
              </a:r>
              <a:r>
                <a:rPr lang="en-US" sz="1400" dirty="0">
                  <a:latin typeface="+mn-lt"/>
                  <a:cs typeface="Arial" charset="0"/>
                </a:rPr>
                <a:t>of </a:t>
              </a:r>
              <a:r>
                <a:rPr lang="en-US" sz="14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endotype-based </a:t>
              </a:r>
              <a:r>
                <a:rPr lang="en-US" sz="14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drug therapy</a:t>
              </a:r>
              <a:r>
                <a:rPr lang="en-US" sz="1400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 </a:t>
              </a:r>
              <a:r>
                <a:rPr lang="en-US" sz="1400" dirty="0">
                  <a:latin typeface="+mn-lt"/>
                  <a:cs typeface="Arial" charset="0"/>
                </a:rPr>
                <a:t>on quality of life and symptom management in </a:t>
              </a:r>
              <a:r>
                <a:rPr lang="en-US" sz="14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ANOCA patients </a:t>
              </a:r>
              <a:r>
                <a:rPr lang="en-US" sz="1400" dirty="0" smtClean="0">
                  <a:latin typeface="+mn-lt"/>
                  <a:cs typeface="Arial" charset="0"/>
                </a:rPr>
                <a:t>with coronary vasomotion disorders.</a:t>
              </a:r>
              <a:endParaRPr lang="en-GB" sz="1400" dirty="0">
                <a:latin typeface="+mn-lt"/>
                <a:cs typeface="Arial" charset="0"/>
              </a:endParaRPr>
            </a:p>
          </p:txBody>
        </p:sp>
        <p:sp>
          <p:nvSpPr>
            <p:cNvPr id="13" name="Rechteck 12"/>
            <p:cNvSpPr/>
            <p:nvPr/>
          </p:nvSpPr>
          <p:spPr>
            <a:xfrm>
              <a:off x="46144" y="2866296"/>
              <a:ext cx="2486238" cy="145304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1400" b="1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Purpose</a:t>
              </a:r>
              <a:endParaRPr lang="en-GB" sz="10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459C-A76D-9044-BC2C-CDDC49451442}" type="slidenum">
              <a:rPr lang="de-DE" smtClean="0"/>
              <a:t>3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52"/>
            <a:ext cx="10833100" cy="6244246"/>
          </a:xfrm>
          <a:prstGeom prst="rect">
            <a:avLst/>
          </a:prstGeom>
        </p:spPr>
      </p:pic>
      <p:grpSp>
        <p:nvGrpSpPr>
          <p:cNvPr id="14" name="Gruppieren 13"/>
          <p:cNvGrpSpPr/>
          <p:nvPr/>
        </p:nvGrpSpPr>
        <p:grpSpPr>
          <a:xfrm>
            <a:off x="121949" y="946844"/>
            <a:ext cx="3727212" cy="4306254"/>
            <a:chOff x="-4158247" y="2893615"/>
            <a:chExt cx="2792012" cy="3941544"/>
          </a:xfrm>
        </p:grpSpPr>
        <p:sp>
          <p:nvSpPr>
            <p:cNvPr id="15" name="Rechteck 14"/>
            <p:cNvSpPr/>
            <p:nvPr/>
          </p:nvSpPr>
          <p:spPr>
            <a:xfrm>
              <a:off x="-4158247" y="3083250"/>
              <a:ext cx="2787704" cy="37519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50" dirty="0"/>
            </a:p>
          </p:txBody>
        </p:sp>
        <p:sp>
          <p:nvSpPr>
            <p:cNvPr id="16" name="Text Box 6">
              <a:extLst>
                <a:ext uri="{FF2B5EF4-FFF2-40B4-BE49-F238E27FC236}">
                  <a16:creationId xmlns:a16="http://schemas.microsoft.com/office/drawing/2014/main" id="{E7B0E160-B627-2848-A2E8-3AEA405C9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4104630" y="3086558"/>
              <a:ext cx="2734087" cy="36765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15501" tIns="7750" rIns="15501" bIns="77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Study Population and Design</a:t>
              </a:r>
              <a:b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1300" dirty="0" smtClean="0">
                  <a:latin typeface="+mn-lt"/>
                  <a:cs typeface="Arial" charset="0"/>
                </a:rPr>
                <a:t>50 </a:t>
              </a:r>
              <a:r>
                <a:rPr lang="en-US" sz="1300" dirty="0">
                  <a:latin typeface="+mn-lt"/>
                  <a:cs typeface="Arial" charset="0"/>
                </a:rPr>
                <a:t>patients diagnosed with coronary vasomotion disorder via invasive </a:t>
              </a:r>
              <a:r>
                <a:rPr lang="en-US" sz="1300" dirty="0" smtClean="0">
                  <a:latin typeface="+mn-lt"/>
                  <a:cs typeface="Arial" charset="0"/>
                </a:rPr>
                <a:t>coronary function </a:t>
              </a:r>
              <a:r>
                <a:rPr lang="en-US" sz="1300" dirty="0">
                  <a:latin typeface="+mn-lt"/>
                  <a:cs typeface="Arial" charset="0"/>
                </a:rPr>
                <a:t>testing were enrolled between 04/2021 and 02/2022. All received targeted, guideline-based, endotype-adapted antianginal therapy</a:t>
              </a:r>
              <a:r>
                <a:rPr lang="en-US" sz="1300" dirty="0" smtClean="0">
                  <a:latin typeface="+mn-lt"/>
                  <a:cs typeface="Arial" charset="0"/>
                </a:rPr>
                <a:t>.</a:t>
              </a:r>
            </a:p>
            <a:p>
              <a:r>
                <a:rPr lang="en-US" sz="13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Therapy </a:t>
              </a:r>
              <a: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Optimization (0–3 months)</a:t>
              </a:r>
              <a:b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1300" dirty="0">
                  <a:latin typeface="+mn-lt"/>
                  <a:cs typeface="Arial" charset="0"/>
                </a:rPr>
                <a:t>Patients underwent </a:t>
              </a:r>
              <a:r>
                <a:rPr lang="en-US" sz="1300" dirty="0" smtClean="0">
                  <a:latin typeface="+mn-lt"/>
                  <a:cs typeface="Arial" charset="0"/>
                </a:rPr>
                <a:t>consultations every 2 weeks </a:t>
              </a:r>
              <a:r>
                <a:rPr lang="en-US" sz="1300" dirty="0">
                  <a:latin typeface="+mn-lt"/>
                  <a:cs typeface="Arial" charset="0"/>
                </a:rPr>
                <a:t>for medication adjustments based on symptoms and response. </a:t>
              </a:r>
              <a:r>
                <a:rPr lang="en-US" sz="1300" dirty="0" smtClean="0">
                  <a:latin typeface="+mn-lt"/>
                  <a:cs typeface="Arial" charset="0"/>
                </a:rPr>
                <a:t>Symptom severity and </a:t>
              </a:r>
              <a:r>
                <a:rPr lang="en-US" sz="1300" dirty="0" smtClean="0">
                  <a:latin typeface="+mn-lt"/>
                  <a:cs typeface="Arial" charset="0"/>
                </a:rPr>
                <a:t>quality </a:t>
              </a:r>
              <a:r>
                <a:rPr lang="en-US" sz="1300" dirty="0">
                  <a:latin typeface="+mn-lt"/>
                  <a:cs typeface="Arial" charset="0"/>
                </a:rPr>
                <a:t>of life </a:t>
              </a:r>
              <a:r>
                <a:rPr lang="en-US" sz="1300" dirty="0" smtClean="0">
                  <a:latin typeface="+mn-lt"/>
                  <a:cs typeface="Arial" charset="0"/>
                </a:rPr>
                <a:t>were </a:t>
              </a:r>
              <a:r>
                <a:rPr lang="en-US" sz="1300" dirty="0">
                  <a:latin typeface="+mn-lt"/>
                  <a:cs typeface="Arial" charset="0"/>
                </a:rPr>
                <a:t>assessed monthly using the Seattle Angina Questionnaire-7 (SAQ-7, 0–100 scale</a:t>
              </a:r>
              <a:r>
                <a:rPr lang="en-US" sz="1300" dirty="0" smtClean="0">
                  <a:latin typeface="+mn-lt"/>
                  <a:cs typeface="Arial" charset="0"/>
                </a:rPr>
                <a:t>).</a:t>
              </a:r>
            </a:p>
            <a:p>
              <a:r>
                <a:rPr lang="en-US" sz="1300" b="1" dirty="0" smtClean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Long-Term </a:t>
              </a:r>
              <a: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  <a:t>Follow-Up (3 years)</a:t>
              </a:r>
              <a:br>
                <a:rPr lang="en-US" sz="13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charset="0"/>
                </a:rPr>
              </a:br>
              <a:r>
                <a:rPr lang="en-US" sz="1300" dirty="0" smtClean="0">
                  <a:latin typeface="+mn-lt"/>
                  <a:cs typeface="Arial" charset="0"/>
                </a:rPr>
                <a:t>After therapy optimization, patients </a:t>
              </a:r>
              <a:r>
                <a:rPr lang="en-US" sz="1300" dirty="0">
                  <a:latin typeface="+mn-lt"/>
                  <a:cs typeface="Arial" charset="0"/>
                </a:rPr>
                <a:t>had outpatient visit access as needed. At 3 years, 38 patients (76%) were available for </a:t>
              </a:r>
              <a:r>
                <a:rPr lang="en-US" sz="1300" dirty="0" smtClean="0">
                  <a:latin typeface="+mn-lt"/>
                  <a:cs typeface="Arial" charset="0"/>
                </a:rPr>
                <a:t>long-term follow-up</a:t>
              </a:r>
              <a:r>
                <a:rPr lang="en-US" sz="1300" dirty="0">
                  <a:latin typeface="+mn-lt"/>
                  <a:cs typeface="Arial" charset="0"/>
                </a:rPr>
                <a:t>. </a:t>
              </a:r>
              <a:endParaRPr lang="en-US" sz="1300" dirty="0" smtClean="0">
                <a:latin typeface="+mn-lt"/>
                <a:cs typeface="Arial" charset="0"/>
              </a:endParaRPr>
            </a:p>
            <a:p>
              <a:r>
                <a:rPr lang="en-US" sz="1300" dirty="0" smtClean="0">
                  <a:latin typeface="+mn-lt"/>
                  <a:cs typeface="Arial" charset="0"/>
                </a:rPr>
                <a:t>SAQ-7 and medication use were </a:t>
              </a:r>
              <a:r>
                <a:rPr lang="en-US" sz="1300" dirty="0">
                  <a:latin typeface="+mn-lt"/>
                  <a:cs typeface="Arial" charset="0"/>
                </a:rPr>
                <a:t>reassessed to evaluate long-term angina-related health status and </a:t>
              </a:r>
              <a:r>
                <a:rPr lang="en-US" sz="1300" dirty="0" smtClean="0">
                  <a:latin typeface="+mn-lt"/>
                  <a:cs typeface="Arial" charset="0"/>
                </a:rPr>
                <a:t>therapy continuity.</a:t>
              </a:r>
              <a:endParaRPr lang="en-US" sz="1300" dirty="0">
                <a:latin typeface="+mn-lt"/>
                <a:cs typeface="Arial" charset="0"/>
              </a:endParaRPr>
            </a:p>
          </p:txBody>
        </p:sp>
        <p:sp>
          <p:nvSpPr>
            <p:cNvPr id="17" name="Rechteck 16"/>
            <p:cNvSpPr/>
            <p:nvPr/>
          </p:nvSpPr>
          <p:spPr>
            <a:xfrm>
              <a:off x="-4158247" y="2893615"/>
              <a:ext cx="2792012" cy="187045"/>
            </a:xfrm>
            <a:prstGeom prst="rect">
              <a:avLst/>
            </a:prstGeom>
            <a:solidFill>
              <a:srgbClr val="80CDC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defRPr/>
              </a:pPr>
              <a:r>
                <a:rPr lang="en-GB" sz="1400" b="1" dirty="0" smtClean="0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Methods</a:t>
              </a:r>
              <a:endParaRPr lang="en-GB" sz="600" b="1" dirty="0">
                <a:solidFill>
                  <a:schemeClr val="accent3">
                    <a:lumMod val="50000"/>
                  </a:schemeClr>
                </a:solidFill>
                <a:cs typeface="Arial" charset="0"/>
              </a:endParaRPr>
            </a:p>
          </p:txBody>
        </p:sp>
      </p:grpSp>
      <p:pic>
        <p:nvPicPr>
          <p:cNvPr id="18" name="Grafik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067" y="1768948"/>
            <a:ext cx="6677361" cy="227927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97000">
                <a:schemeClr val="accent5">
                  <a:lumMod val="20000"/>
                  <a:lumOff val="80000"/>
                  <a:alpha val="87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</p:pic>
    </p:spTree>
    <p:extLst>
      <p:ext uri="{BB962C8B-B14F-4D97-AF65-F5344CB8AC3E}">
        <p14:creationId xmlns:p14="http://schemas.microsoft.com/office/powerpoint/2010/main" val="71731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E459C-A76D-9044-BC2C-CDDC49451442}" type="slidenum">
              <a:rPr lang="de-DE" smtClean="0"/>
              <a:t>4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52"/>
            <a:ext cx="10833100" cy="6244246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97" y="26896"/>
            <a:ext cx="8894519" cy="5923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9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!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de-DE" dirty="0" smtClean="0"/>
              <a:t>© </a:t>
            </a:r>
            <a:r>
              <a:rPr lang="de-DE" dirty="0"/>
              <a:t>Bosch Health Campus GmbH 2024. Alle Rechte vorbehalten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Leonie Saccardi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5"/>
          </p:nvPr>
        </p:nvSpPr>
        <p:spPr>
          <a:xfrm>
            <a:off x="933267" y="3266172"/>
            <a:ext cx="7694611" cy="292100"/>
          </a:xfrm>
        </p:spPr>
        <p:txBody>
          <a:bodyPr/>
          <a:lstStyle/>
          <a:p>
            <a:r>
              <a:rPr lang="de-DE" sz="1050" dirty="0" smtClean="0"/>
              <a:t>Researcher, </a:t>
            </a:r>
            <a:r>
              <a:rPr lang="en-US" sz="1050" dirty="0" smtClean="0"/>
              <a:t>Coronary Physiology Group </a:t>
            </a:r>
          </a:p>
          <a:p>
            <a:r>
              <a:rPr lang="en-US" sz="1050" dirty="0"/>
              <a:t>(</a:t>
            </a:r>
            <a:r>
              <a:rPr lang="en-US" sz="1050" dirty="0" smtClean="0"/>
              <a:t>led </a:t>
            </a:r>
            <a:r>
              <a:rPr lang="en-US" sz="1050" dirty="0"/>
              <a:t>by </a:t>
            </a:r>
            <a:r>
              <a:rPr lang="en-US" sz="1050" dirty="0" smtClean="0"/>
              <a:t>Prof. Peter Ong, MD)</a:t>
            </a:r>
            <a:endParaRPr lang="de-DE" sz="1050" dirty="0"/>
          </a:p>
        </p:txBody>
      </p:sp>
      <p:sp>
        <p:nvSpPr>
          <p:cNvPr id="6" name="Inhaltsplatzhalter 5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pPr lvl="0"/>
            <a:r>
              <a:rPr lang="de-DE" dirty="0"/>
              <a:t>Auerbachstraße 110 | 70376 Stuttgart | Germany</a:t>
            </a:r>
            <a:br>
              <a:rPr lang="de-DE" dirty="0"/>
            </a:br>
            <a:r>
              <a:rPr lang="de-DE" dirty="0" smtClean="0"/>
              <a:t>Phone </a:t>
            </a:r>
            <a:r>
              <a:rPr lang="de-DE" dirty="0"/>
              <a:t>+49 711 </a:t>
            </a:r>
            <a:r>
              <a:rPr lang="de-DE" dirty="0" smtClean="0"/>
              <a:t>8101-5588 </a:t>
            </a:r>
          </a:p>
          <a:p>
            <a:pPr lvl="0"/>
            <a:r>
              <a:rPr lang="de-DE" dirty="0" smtClean="0"/>
              <a:t>Leonie.saccardi@rbk.de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www.bosch-health-campus.com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pPr lvl="0"/>
            <a:r>
              <a:rPr lang="de-DE" dirty="0"/>
              <a:t>Bosch Health Campus </a:t>
            </a:r>
            <a:r>
              <a:rPr lang="de-DE" dirty="0" smtClean="0"/>
              <a:t>GmbH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pPr lvl="0"/>
            <a:r>
              <a:rPr lang="de-DE" dirty="0" smtClean="0"/>
              <a:t>Department of </a:t>
            </a:r>
            <a:r>
              <a:rPr lang="de-DE" dirty="0" err="1" smtClean="0"/>
              <a:t>Cardiology</a:t>
            </a:r>
            <a:r>
              <a:rPr lang="de-DE" dirty="0" smtClean="0"/>
              <a:t> and </a:t>
            </a:r>
            <a:r>
              <a:rPr lang="de-DE" dirty="0" err="1" smtClean="0"/>
              <a:t>Angiology</a:t>
            </a:r>
            <a:r>
              <a:rPr lang="de-DE" dirty="0" smtClean="0"/>
              <a:t>, Robert </a:t>
            </a:r>
            <a:r>
              <a:rPr lang="de-DE" dirty="0"/>
              <a:t>Bosch </a:t>
            </a:r>
            <a:r>
              <a:rPr lang="de-DE" dirty="0" smtClean="0"/>
              <a:t>Krankenhaus GmbH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pPr lvl="0"/>
            <a:r>
              <a:rPr lang="de-DE" dirty="0"/>
              <a:t>Bildnachweise: </a:t>
            </a:r>
            <a:r>
              <a:rPr lang="de-DE" dirty="0" smtClean="0"/>
              <a:t>Fotostudio M42 </a:t>
            </a:r>
            <a:r>
              <a:rPr lang="de-DE" dirty="0"/>
              <a:t>(F. </a:t>
            </a:r>
            <a:r>
              <a:rPr lang="de-DE" dirty="0" smtClean="0"/>
              <a:t>5, 13, 14 unten) </a:t>
            </a:r>
            <a:r>
              <a:rPr lang="de-DE" dirty="0"/>
              <a:t>| Fotostudio M42</a:t>
            </a:r>
            <a:r>
              <a:rPr lang="de-DE" dirty="0" smtClean="0"/>
              <a:t> </a:t>
            </a:r>
            <a:r>
              <a:rPr lang="de-DE" dirty="0"/>
              <a:t>(F. 8</a:t>
            </a:r>
            <a:r>
              <a:rPr lang="de-DE" dirty="0" smtClean="0"/>
              <a:t>, 14 oben) </a:t>
            </a:r>
            <a:r>
              <a:rPr lang="de-DE" dirty="0"/>
              <a:t>| </a:t>
            </a:r>
            <a:r>
              <a:rPr lang="de-DE" dirty="0" smtClean="0"/>
              <a:t>Janina </a:t>
            </a:r>
            <a:r>
              <a:rPr lang="de-DE" dirty="0" err="1" smtClean="0"/>
              <a:t>Rodeit</a:t>
            </a:r>
            <a:r>
              <a:rPr lang="de-DE" dirty="0" smtClean="0"/>
              <a:t>, Swen </a:t>
            </a:r>
            <a:r>
              <a:rPr lang="de-DE" dirty="0" err="1" smtClean="0"/>
              <a:t>Nowotnak</a:t>
            </a:r>
            <a:r>
              <a:rPr lang="de-DE" dirty="0" smtClean="0"/>
              <a:t> </a:t>
            </a:r>
            <a:r>
              <a:rPr lang="de-DE" dirty="0"/>
              <a:t>(F. </a:t>
            </a:r>
            <a:r>
              <a:rPr lang="de-DE" dirty="0" smtClean="0"/>
              <a:t>11, 12)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22" y="94773"/>
            <a:ext cx="1911997" cy="112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04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sch Health Campus">
  <a:themeElements>
    <a:clrScheme name="BHC_Colors">
      <a:dk1>
        <a:srgbClr val="000000"/>
      </a:dk1>
      <a:lt1>
        <a:srgbClr val="FFFFFF"/>
      </a:lt1>
      <a:dk2>
        <a:srgbClr val="0078BF"/>
      </a:dk2>
      <a:lt2>
        <a:srgbClr val="F8F8F8"/>
      </a:lt2>
      <a:accent1>
        <a:srgbClr val="E10A14"/>
      </a:accent1>
      <a:accent2>
        <a:srgbClr val="707B84"/>
      </a:accent2>
      <a:accent3>
        <a:srgbClr val="23237D"/>
      </a:accent3>
      <a:accent4>
        <a:srgbClr val="009BE1"/>
      </a:accent4>
      <a:accent5>
        <a:srgbClr val="80CDCD"/>
      </a:accent5>
      <a:accent6>
        <a:srgbClr val="782D82"/>
      </a:accent6>
      <a:hlink>
        <a:srgbClr val="7FCCCC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marL="0" indent="0" algn="l" defTabSz="801197" rtl="0" eaLnBrk="1" latinLnBrk="0" hangingPunct="1">
          <a:lnSpc>
            <a:spcPct val="125000"/>
          </a:lnSpc>
          <a:spcBef>
            <a:spcPts val="0"/>
          </a:spcBef>
          <a:buFontTx/>
          <a:buNone/>
          <a:defRPr sz="1400" kern="1200" noProof="0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BHC Mittelblau">
      <a:srgbClr val="0078BF"/>
    </a:custClr>
    <a:custClr name="BHC Dunkelblau">
      <a:srgbClr val="23237D"/>
    </a:custClr>
    <a:custClr name="BHC Grau">
      <a:srgbClr val="707B84"/>
    </a:custClr>
    <a:custClr name="BHC Petrol">
      <a:srgbClr val="80CDCD"/>
    </a:custClr>
    <a:custClr name="BHC Violett">
      <a:srgbClr val="782D82"/>
    </a:custClr>
    <a:custClr name="BHC Rot">
      <a:srgbClr val="E10A14"/>
    </a:custClr>
    <a:custClr name="Grau 50%">
      <a:srgbClr val="B2BCC7"/>
    </a:custClr>
    <a:custClr name="Grau 20%">
      <a:srgbClr val="E0E5EA"/>
    </a:custClr>
    <a:custClr>
      <a:srgbClr val="FFFFFF"/>
    </a:custClr>
    <a:custClr>
      <a:srgbClr val="FFFFFF"/>
    </a:custClr>
    <a:custClr name="BHC Mittelblau 50%">
      <a:srgbClr val="80BBDF"/>
    </a:custClr>
    <a:custClr name="BHC Dunkelblau 50%">
      <a:srgbClr val="9191BE"/>
    </a:custClr>
    <a:custClr name="BHC Grau 50%">
      <a:srgbClr val="B7BDC1"/>
    </a:custClr>
    <a:custClr name="BHC Petrol 50%">
      <a:srgbClr val="BFE6E6"/>
    </a:custClr>
    <a:custClr name="BHC Violett 50%">
      <a:srgbClr val="BB96C0"/>
    </a:custClr>
    <a:custClr name="BHC Rot 50%">
      <a:srgbClr val="F0848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Präsentation1" id="{206B9FE8-25E4-4F80-86FE-7FC0EB4CC748}" vid="{A389523B-8364-4043-B773-7861A9FB8EB2}"/>
    </a:ext>
  </a:extLst>
</a:theme>
</file>

<file path=ppt/theme/theme2.xml><?xml version="1.0" encoding="utf-8"?>
<a:theme xmlns:a="http://schemas.openxmlformats.org/drawingml/2006/main" name="Office">
  <a:themeElements>
    <a:clrScheme name="BHC_Colors">
      <a:dk1>
        <a:srgbClr val="000000"/>
      </a:dk1>
      <a:lt1>
        <a:srgbClr val="FFFFFF"/>
      </a:lt1>
      <a:dk2>
        <a:srgbClr val="0078BF"/>
      </a:dk2>
      <a:lt2>
        <a:srgbClr val="F8F8F8"/>
      </a:lt2>
      <a:accent1>
        <a:srgbClr val="E10A14"/>
      </a:accent1>
      <a:accent2>
        <a:srgbClr val="707B84"/>
      </a:accent2>
      <a:accent3>
        <a:srgbClr val="23237D"/>
      </a:accent3>
      <a:accent4>
        <a:srgbClr val="009BE1"/>
      </a:accent4>
      <a:accent5>
        <a:srgbClr val="009B9B"/>
      </a:accent5>
      <a:accent6>
        <a:srgbClr val="782D82"/>
      </a:accent6>
      <a:hlink>
        <a:srgbClr val="7FCCCC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BHC_Vorlage_Präsentation</Template>
  <TotalTime>0</TotalTime>
  <Words>1086</Words>
  <Application>Microsoft Office PowerPoint</Application>
  <PresentationFormat>Benutzerdefiniert</PresentationFormat>
  <Paragraphs>184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Bosch Health Campus</vt:lpstr>
      <vt:lpstr>PowerPoint-Präsentation</vt:lpstr>
      <vt:lpstr>PowerPoint-Präsentation</vt:lpstr>
      <vt:lpstr>PowerPoint-Präsentation</vt:lpstr>
      <vt:lpstr>PowerPoint-Präsentation</vt:lpstr>
      <vt:lpstr>Thank you!</vt:lpstr>
    </vt:vector>
  </TitlesOfParts>
  <Company>Robert-Bosch-Krankenhaus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Hinweise zur Anwendung</dc:title>
  <dc:creator>Saccardi, Leonie</dc:creator>
  <cp:lastModifiedBy>Saccardi, Leonie</cp:lastModifiedBy>
  <cp:revision>208</cp:revision>
  <dcterms:created xsi:type="dcterms:W3CDTF">2024-10-18T13:14:22Z</dcterms:created>
  <dcterms:modified xsi:type="dcterms:W3CDTF">2025-08-22T09:09:44Z</dcterms:modified>
</cp:coreProperties>
</file>